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8" r:id="rId4"/>
    <p:sldId id="257" r:id="rId5"/>
    <p:sldId id="261" r:id="rId6"/>
    <p:sldId id="262" r:id="rId7"/>
    <p:sldId id="265" r:id="rId8"/>
    <p:sldId id="259" r:id="rId9"/>
    <p:sldId id="263" r:id="rId10"/>
    <p:sldId id="264" r:id="rId1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225" y="5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4951E1-78AC-A8F5-3C09-3648C59ACF88}"/>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8CB3E84D-F1ED-3417-3DD5-2262EA786F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B6EFBC98-00BD-76DE-7114-27851FAB6119}"/>
              </a:ext>
            </a:extLst>
          </p:cNvPr>
          <p:cNvSpPr>
            <a:spLocks noGrp="1"/>
          </p:cNvSpPr>
          <p:nvPr>
            <p:ph type="dt" sz="half" idx="10"/>
          </p:nvPr>
        </p:nvSpPr>
        <p:spPr/>
        <p:txBody>
          <a:bodyPr/>
          <a:lstStyle/>
          <a:p>
            <a:fld id="{67469A39-9F6F-4B62-A899-94B781E5C89A}" type="datetimeFigureOut">
              <a:rPr lang="it-IT" smtClean="0"/>
              <a:t>15/03/2023</a:t>
            </a:fld>
            <a:endParaRPr lang="it-IT"/>
          </a:p>
        </p:txBody>
      </p:sp>
      <p:sp>
        <p:nvSpPr>
          <p:cNvPr id="5" name="Segnaposto piè di pagina 4">
            <a:extLst>
              <a:ext uri="{FF2B5EF4-FFF2-40B4-BE49-F238E27FC236}">
                <a16:creationId xmlns:a16="http://schemas.microsoft.com/office/drawing/2014/main" id="{0679ACD7-A2BC-CFE2-1880-11D8A4EFB1C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643878E-1EB8-007F-3AE1-D54F290E3F16}"/>
              </a:ext>
            </a:extLst>
          </p:cNvPr>
          <p:cNvSpPr>
            <a:spLocks noGrp="1"/>
          </p:cNvSpPr>
          <p:nvPr>
            <p:ph type="sldNum" sz="quarter" idx="12"/>
          </p:nvPr>
        </p:nvSpPr>
        <p:spPr/>
        <p:txBody>
          <a:bodyPr/>
          <a:lstStyle/>
          <a:p>
            <a:fld id="{AEC807FE-796B-4D05-99FE-34FAB2249DD3}" type="slidenum">
              <a:rPr lang="it-IT" smtClean="0"/>
              <a:t>‹N›</a:t>
            </a:fld>
            <a:endParaRPr lang="it-IT"/>
          </a:p>
        </p:txBody>
      </p:sp>
    </p:spTree>
    <p:extLst>
      <p:ext uri="{BB962C8B-B14F-4D97-AF65-F5344CB8AC3E}">
        <p14:creationId xmlns:p14="http://schemas.microsoft.com/office/powerpoint/2010/main" val="2982293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915004-9CAC-C7CF-024C-8FDF1B24AA75}"/>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6CD2A82D-79AB-9B1C-56EF-43478C8B91A1}"/>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070FC1C-69FF-F358-0B82-AB71C5E2417C}"/>
              </a:ext>
            </a:extLst>
          </p:cNvPr>
          <p:cNvSpPr>
            <a:spLocks noGrp="1"/>
          </p:cNvSpPr>
          <p:nvPr>
            <p:ph type="dt" sz="half" idx="10"/>
          </p:nvPr>
        </p:nvSpPr>
        <p:spPr/>
        <p:txBody>
          <a:bodyPr/>
          <a:lstStyle/>
          <a:p>
            <a:fld id="{67469A39-9F6F-4B62-A899-94B781E5C89A}" type="datetimeFigureOut">
              <a:rPr lang="it-IT" smtClean="0"/>
              <a:t>15/03/2023</a:t>
            </a:fld>
            <a:endParaRPr lang="it-IT"/>
          </a:p>
        </p:txBody>
      </p:sp>
      <p:sp>
        <p:nvSpPr>
          <p:cNvPr id="5" name="Segnaposto piè di pagina 4">
            <a:extLst>
              <a:ext uri="{FF2B5EF4-FFF2-40B4-BE49-F238E27FC236}">
                <a16:creationId xmlns:a16="http://schemas.microsoft.com/office/drawing/2014/main" id="{433D0186-D8AB-0322-5DD3-A348EEF6F24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1515CE2-1939-8B21-77EB-4E6CEB9AF8AF}"/>
              </a:ext>
            </a:extLst>
          </p:cNvPr>
          <p:cNvSpPr>
            <a:spLocks noGrp="1"/>
          </p:cNvSpPr>
          <p:nvPr>
            <p:ph type="sldNum" sz="quarter" idx="12"/>
          </p:nvPr>
        </p:nvSpPr>
        <p:spPr/>
        <p:txBody>
          <a:bodyPr/>
          <a:lstStyle/>
          <a:p>
            <a:fld id="{AEC807FE-796B-4D05-99FE-34FAB2249DD3}" type="slidenum">
              <a:rPr lang="it-IT" smtClean="0"/>
              <a:t>‹N›</a:t>
            </a:fld>
            <a:endParaRPr lang="it-IT"/>
          </a:p>
        </p:txBody>
      </p:sp>
    </p:spTree>
    <p:extLst>
      <p:ext uri="{BB962C8B-B14F-4D97-AF65-F5344CB8AC3E}">
        <p14:creationId xmlns:p14="http://schemas.microsoft.com/office/powerpoint/2010/main" val="2457030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67031A9D-25A5-60F8-DA1D-359F69726F20}"/>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DAA0E71-2342-6C28-6D1A-0CFA9BF553C8}"/>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E8ED4E8-8AE7-6DC7-003B-69364B16C83B}"/>
              </a:ext>
            </a:extLst>
          </p:cNvPr>
          <p:cNvSpPr>
            <a:spLocks noGrp="1"/>
          </p:cNvSpPr>
          <p:nvPr>
            <p:ph type="dt" sz="half" idx="10"/>
          </p:nvPr>
        </p:nvSpPr>
        <p:spPr/>
        <p:txBody>
          <a:bodyPr/>
          <a:lstStyle/>
          <a:p>
            <a:fld id="{67469A39-9F6F-4B62-A899-94B781E5C89A}" type="datetimeFigureOut">
              <a:rPr lang="it-IT" smtClean="0"/>
              <a:t>15/03/2023</a:t>
            </a:fld>
            <a:endParaRPr lang="it-IT"/>
          </a:p>
        </p:txBody>
      </p:sp>
      <p:sp>
        <p:nvSpPr>
          <p:cNvPr id="5" name="Segnaposto piè di pagina 4">
            <a:extLst>
              <a:ext uri="{FF2B5EF4-FFF2-40B4-BE49-F238E27FC236}">
                <a16:creationId xmlns:a16="http://schemas.microsoft.com/office/drawing/2014/main" id="{7B1F6ECB-ADCB-9136-CB06-7647EE6EF2E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580E875-5D4F-E786-A5D0-67C5D55EFC84}"/>
              </a:ext>
            </a:extLst>
          </p:cNvPr>
          <p:cNvSpPr>
            <a:spLocks noGrp="1"/>
          </p:cNvSpPr>
          <p:nvPr>
            <p:ph type="sldNum" sz="quarter" idx="12"/>
          </p:nvPr>
        </p:nvSpPr>
        <p:spPr/>
        <p:txBody>
          <a:bodyPr/>
          <a:lstStyle/>
          <a:p>
            <a:fld id="{AEC807FE-796B-4D05-99FE-34FAB2249DD3}" type="slidenum">
              <a:rPr lang="it-IT" smtClean="0"/>
              <a:t>‹N›</a:t>
            </a:fld>
            <a:endParaRPr lang="it-IT"/>
          </a:p>
        </p:txBody>
      </p:sp>
    </p:spTree>
    <p:extLst>
      <p:ext uri="{BB962C8B-B14F-4D97-AF65-F5344CB8AC3E}">
        <p14:creationId xmlns:p14="http://schemas.microsoft.com/office/powerpoint/2010/main" val="1535091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FD55E3-3DA9-EC1E-3DAF-1C6270F35FB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BA1D630-C6CC-63D8-2C9C-B57490B87A4D}"/>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9BF9179-61DC-B7C9-76CD-1BBEAC4FCBFC}"/>
              </a:ext>
            </a:extLst>
          </p:cNvPr>
          <p:cNvSpPr>
            <a:spLocks noGrp="1"/>
          </p:cNvSpPr>
          <p:nvPr>
            <p:ph type="dt" sz="half" idx="10"/>
          </p:nvPr>
        </p:nvSpPr>
        <p:spPr/>
        <p:txBody>
          <a:bodyPr/>
          <a:lstStyle/>
          <a:p>
            <a:fld id="{67469A39-9F6F-4B62-A899-94B781E5C89A}" type="datetimeFigureOut">
              <a:rPr lang="it-IT" smtClean="0"/>
              <a:t>15/03/2023</a:t>
            </a:fld>
            <a:endParaRPr lang="it-IT"/>
          </a:p>
        </p:txBody>
      </p:sp>
      <p:sp>
        <p:nvSpPr>
          <p:cNvPr id="5" name="Segnaposto piè di pagina 4">
            <a:extLst>
              <a:ext uri="{FF2B5EF4-FFF2-40B4-BE49-F238E27FC236}">
                <a16:creationId xmlns:a16="http://schemas.microsoft.com/office/drawing/2014/main" id="{ED859019-6576-ED0E-CE6C-65D25836EDB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98AAAB8-5A84-367B-1F52-BFB9EEA4D60B}"/>
              </a:ext>
            </a:extLst>
          </p:cNvPr>
          <p:cNvSpPr>
            <a:spLocks noGrp="1"/>
          </p:cNvSpPr>
          <p:nvPr>
            <p:ph type="sldNum" sz="quarter" idx="12"/>
          </p:nvPr>
        </p:nvSpPr>
        <p:spPr/>
        <p:txBody>
          <a:bodyPr/>
          <a:lstStyle/>
          <a:p>
            <a:fld id="{AEC807FE-796B-4D05-99FE-34FAB2249DD3}" type="slidenum">
              <a:rPr lang="it-IT" smtClean="0"/>
              <a:t>‹N›</a:t>
            </a:fld>
            <a:endParaRPr lang="it-IT"/>
          </a:p>
        </p:txBody>
      </p:sp>
    </p:spTree>
    <p:extLst>
      <p:ext uri="{BB962C8B-B14F-4D97-AF65-F5344CB8AC3E}">
        <p14:creationId xmlns:p14="http://schemas.microsoft.com/office/powerpoint/2010/main" val="2325222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EC64FD-5694-2BFA-D43F-31BF2896C23D}"/>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168FF2DA-152C-24BD-6D56-69E8BEA807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D6B8C756-DD3B-D4BF-184F-D62E02423D64}"/>
              </a:ext>
            </a:extLst>
          </p:cNvPr>
          <p:cNvSpPr>
            <a:spLocks noGrp="1"/>
          </p:cNvSpPr>
          <p:nvPr>
            <p:ph type="dt" sz="half" idx="10"/>
          </p:nvPr>
        </p:nvSpPr>
        <p:spPr/>
        <p:txBody>
          <a:bodyPr/>
          <a:lstStyle/>
          <a:p>
            <a:fld id="{67469A39-9F6F-4B62-A899-94B781E5C89A}" type="datetimeFigureOut">
              <a:rPr lang="it-IT" smtClean="0"/>
              <a:t>15/03/2023</a:t>
            </a:fld>
            <a:endParaRPr lang="it-IT"/>
          </a:p>
        </p:txBody>
      </p:sp>
      <p:sp>
        <p:nvSpPr>
          <p:cNvPr id="5" name="Segnaposto piè di pagina 4">
            <a:extLst>
              <a:ext uri="{FF2B5EF4-FFF2-40B4-BE49-F238E27FC236}">
                <a16:creationId xmlns:a16="http://schemas.microsoft.com/office/drawing/2014/main" id="{9CAA1D79-3B8C-5128-CCE5-70CD34A60EF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30EF9C2-7D1A-591E-83D1-E13FC1445AA8}"/>
              </a:ext>
            </a:extLst>
          </p:cNvPr>
          <p:cNvSpPr>
            <a:spLocks noGrp="1"/>
          </p:cNvSpPr>
          <p:nvPr>
            <p:ph type="sldNum" sz="quarter" idx="12"/>
          </p:nvPr>
        </p:nvSpPr>
        <p:spPr/>
        <p:txBody>
          <a:bodyPr/>
          <a:lstStyle/>
          <a:p>
            <a:fld id="{AEC807FE-796B-4D05-99FE-34FAB2249DD3}" type="slidenum">
              <a:rPr lang="it-IT" smtClean="0"/>
              <a:t>‹N›</a:t>
            </a:fld>
            <a:endParaRPr lang="it-IT"/>
          </a:p>
        </p:txBody>
      </p:sp>
    </p:spTree>
    <p:extLst>
      <p:ext uri="{BB962C8B-B14F-4D97-AF65-F5344CB8AC3E}">
        <p14:creationId xmlns:p14="http://schemas.microsoft.com/office/powerpoint/2010/main" val="988870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38DE68-A7BC-BB1D-756B-950F71E6487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3ABA867-6C25-FEFB-02E7-394E01D8F7C8}"/>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D78DA0F5-1CAA-1A2E-2262-248858FB86D5}"/>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D442B03B-30F7-84B0-B168-5ACE14F876AC}"/>
              </a:ext>
            </a:extLst>
          </p:cNvPr>
          <p:cNvSpPr>
            <a:spLocks noGrp="1"/>
          </p:cNvSpPr>
          <p:nvPr>
            <p:ph type="dt" sz="half" idx="10"/>
          </p:nvPr>
        </p:nvSpPr>
        <p:spPr/>
        <p:txBody>
          <a:bodyPr/>
          <a:lstStyle/>
          <a:p>
            <a:fld id="{67469A39-9F6F-4B62-A899-94B781E5C89A}" type="datetimeFigureOut">
              <a:rPr lang="it-IT" smtClean="0"/>
              <a:t>15/03/2023</a:t>
            </a:fld>
            <a:endParaRPr lang="it-IT"/>
          </a:p>
        </p:txBody>
      </p:sp>
      <p:sp>
        <p:nvSpPr>
          <p:cNvPr id="6" name="Segnaposto piè di pagina 5">
            <a:extLst>
              <a:ext uri="{FF2B5EF4-FFF2-40B4-BE49-F238E27FC236}">
                <a16:creationId xmlns:a16="http://schemas.microsoft.com/office/drawing/2014/main" id="{9758C26F-579E-7B40-C4B2-5DA65D9C574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369A740-AD28-4687-1693-F832D0EAC6CD}"/>
              </a:ext>
            </a:extLst>
          </p:cNvPr>
          <p:cNvSpPr>
            <a:spLocks noGrp="1"/>
          </p:cNvSpPr>
          <p:nvPr>
            <p:ph type="sldNum" sz="quarter" idx="12"/>
          </p:nvPr>
        </p:nvSpPr>
        <p:spPr/>
        <p:txBody>
          <a:bodyPr/>
          <a:lstStyle/>
          <a:p>
            <a:fld id="{AEC807FE-796B-4D05-99FE-34FAB2249DD3}" type="slidenum">
              <a:rPr lang="it-IT" smtClean="0"/>
              <a:t>‹N›</a:t>
            </a:fld>
            <a:endParaRPr lang="it-IT"/>
          </a:p>
        </p:txBody>
      </p:sp>
    </p:spTree>
    <p:extLst>
      <p:ext uri="{BB962C8B-B14F-4D97-AF65-F5344CB8AC3E}">
        <p14:creationId xmlns:p14="http://schemas.microsoft.com/office/powerpoint/2010/main" val="1475038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88F9CA-2D12-57C1-639D-57E975A02480}"/>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BE41517-FEEA-A871-8F7A-98EE2724DB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10C1A81C-1CC3-2341-CB7E-4D64FEDFDD8D}"/>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8126CB6C-367B-2E0D-0A50-96802BF112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B1351633-59F0-6F79-E316-77D9D2D8B333}"/>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64097312-2C1A-F750-2135-D6F6E66931DF}"/>
              </a:ext>
            </a:extLst>
          </p:cNvPr>
          <p:cNvSpPr>
            <a:spLocks noGrp="1"/>
          </p:cNvSpPr>
          <p:nvPr>
            <p:ph type="dt" sz="half" idx="10"/>
          </p:nvPr>
        </p:nvSpPr>
        <p:spPr/>
        <p:txBody>
          <a:bodyPr/>
          <a:lstStyle/>
          <a:p>
            <a:fld id="{67469A39-9F6F-4B62-A899-94B781E5C89A}" type="datetimeFigureOut">
              <a:rPr lang="it-IT" smtClean="0"/>
              <a:t>15/03/2023</a:t>
            </a:fld>
            <a:endParaRPr lang="it-IT"/>
          </a:p>
        </p:txBody>
      </p:sp>
      <p:sp>
        <p:nvSpPr>
          <p:cNvPr id="8" name="Segnaposto piè di pagina 7">
            <a:extLst>
              <a:ext uri="{FF2B5EF4-FFF2-40B4-BE49-F238E27FC236}">
                <a16:creationId xmlns:a16="http://schemas.microsoft.com/office/drawing/2014/main" id="{CC0BC697-FACE-102E-93C7-0A5D431A9FE6}"/>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3B108FF1-CB4A-7594-062E-BBB1F90B0553}"/>
              </a:ext>
            </a:extLst>
          </p:cNvPr>
          <p:cNvSpPr>
            <a:spLocks noGrp="1"/>
          </p:cNvSpPr>
          <p:nvPr>
            <p:ph type="sldNum" sz="quarter" idx="12"/>
          </p:nvPr>
        </p:nvSpPr>
        <p:spPr/>
        <p:txBody>
          <a:bodyPr/>
          <a:lstStyle/>
          <a:p>
            <a:fld id="{AEC807FE-796B-4D05-99FE-34FAB2249DD3}" type="slidenum">
              <a:rPr lang="it-IT" smtClean="0"/>
              <a:t>‹N›</a:t>
            </a:fld>
            <a:endParaRPr lang="it-IT"/>
          </a:p>
        </p:txBody>
      </p:sp>
    </p:spTree>
    <p:extLst>
      <p:ext uri="{BB962C8B-B14F-4D97-AF65-F5344CB8AC3E}">
        <p14:creationId xmlns:p14="http://schemas.microsoft.com/office/powerpoint/2010/main" val="825953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33AB6A-B6FC-C250-A300-D1FFD4EEAC44}"/>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C184F9E5-5139-BE9C-69CB-9C403FAD5999}"/>
              </a:ext>
            </a:extLst>
          </p:cNvPr>
          <p:cNvSpPr>
            <a:spLocks noGrp="1"/>
          </p:cNvSpPr>
          <p:nvPr>
            <p:ph type="dt" sz="half" idx="10"/>
          </p:nvPr>
        </p:nvSpPr>
        <p:spPr/>
        <p:txBody>
          <a:bodyPr/>
          <a:lstStyle/>
          <a:p>
            <a:fld id="{67469A39-9F6F-4B62-A899-94B781E5C89A}" type="datetimeFigureOut">
              <a:rPr lang="it-IT" smtClean="0"/>
              <a:t>15/03/2023</a:t>
            </a:fld>
            <a:endParaRPr lang="it-IT"/>
          </a:p>
        </p:txBody>
      </p:sp>
      <p:sp>
        <p:nvSpPr>
          <p:cNvPr id="4" name="Segnaposto piè di pagina 3">
            <a:extLst>
              <a:ext uri="{FF2B5EF4-FFF2-40B4-BE49-F238E27FC236}">
                <a16:creationId xmlns:a16="http://schemas.microsoft.com/office/drawing/2014/main" id="{A9C567FC-7BF2-DEEC-98DF-48DF7090D72B}"/>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00FF665C-7E8B-F157-04C0-C6E4E7190D86}"/>
              </a:ext>
            </a:extLst>
          </p:cNvPr>
          <p:cNvSpPr>
            <a:spLocks noGrp="1"/>
          </p:cNvSpPr>
          <p:nvPr>
            <p:ph type="sldNum" sz="quarter" idx="12"/>
          </p:nvPr>
        </p:nvSpPr>
        <p:spPr/>
        <p:txBody>
          <a:bodyPr/>
          <a:lstStyle/>
          <a:p>
            <a:fld id="{AEC807FE-796B-4D05-99FE-34FAB2249DD3}" type="slidenum">
              <a:rPr lang="it-IT" smtClean="0"/>
              <a:t>‹N›</a:t>
            </a:fld>
            <a:endParaRPr lang="it-IT"/>
          </a:p>
        </p:txBody>
      </p:sp>
    </p:spTree>
    <p:extLst>
      <p:ext uri="{BB962C8B-B14F-4D97-AF65-F5344CB8AC3E}">
        <p14:creationId xmlns:p14="http://schemas.microsoft.com/office/powerpoint/2010/main" val="1943703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11ADA127-FF3C-75D0-7B91-450F1A206971}"/>
              </a:ext>
            </a:extLst>
          </p:cNvPr>
          <p:cNvSpPr>
            <a:spLocks noGrp="1"/>
          </p:cNvSpPr>
          <p:nvPr>
            <p:ph type="dt" sz="half" idx="10"/>
          </p:nvPr>
        </p:nvSpPr>
        <p:spPr/>
        <p:txBody>
          <a:bodyPr/>
          <a:lstStyle/>
          <a:p>
            <a:fld id="{67469A39-9F6F-4B62-A899-94B781E5C89A}" type="datetimeFigureOut">
              <a:rPr lang="it-IT" smtClean="0"/>
              <a:t>15/03/2023</a:t>
            </a:fld>
            <a:endParaRPr lang="it-IT"/>
          </a:p>
        </p:txBody>
      </p:sp>
      <p:sp>
        <p:nvSpPr>
          <p:cNvPr id="3" name="Segnaposto piè di pagina 2">
            <a:extLst>
              <a:ext uri="{FF2B5EF4-FFF2-40B4-BE49-F238E27FC236}">
                <a16:creationId xmlns:a16="http://schemas.microsoft.com/office/drawing/2014/main" id="{B7AD3F62-FFB9-C96F-2A9E-18D361F6859B}"/>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89174229-F696-FE89-B2D9-7A811305B7D2}"/>
              </a:ext>
            </a:extLst>
          </p:cNvPr>
          <p:cNvSpPr>
            <a:spLocks noGrp="1"/>
          </p:cNvSpPr>
          <p:nvPr>
            <p:ph type="sldNum" sz="quarter" idx="12"/>
          </p:nvPr>
        </p:nvSpPr>
        <p:spPr/>
        <p:txBody>
          <a:bodyPr/>
          <a:lstStyle/>
          <a:p>
            <a:fld id="{AEC807FE-796B-4D05-99FE-34FAB2249DD3}" type="slidenum">
              <a:rPr lang="it-IT" smtClean="0"/>
              <a:t>‹N›</a:t>
            </a:fld>
            <a:endParaRPr lang="it-IT"/>
          </a:p>
        </p:txBody>
      </p:sp>
    </p:spTree>
    <p:extLst>
      <p:ext uri="{BB962C8B-B14F-4D97-AF65-F5344CB8AC3E}">
        <p14:creationId xmlns:p14="http://schemas.microsoft.com/office/powerpoint/2010/main" val="1524293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788066-BD04-82D7-B2F8-2789BD9D70A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4F30DA7-EAF7-C6AA-A428-0231118C00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C2FF64A7-A405-86B0-907B-778E3D2132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0910C70-78B9-1353-6AD7-D211464EB065}"/>
              </a:ext>
            </a:extLst>
          </p:cNvPr>
          <p:cNvSpPr>
            <a:spLocks noGrp="1"/>
          </p:cNvSpPr>
          <p:nvPr>
            <p:ph type="dt" sz="half" idx="10"/>
          </p:nvPr>
        </p:nvSpPr>
        <p:spPr/>
        <p:txBody>
          <a:bodyPr/>
          <a:lstStyle/>
          <a:p>
            <a:fld id="{67469A39-9F6F-4B62-A899-94B781E5C89A}" type="datetimeFigureOut">
              <a:rPr lang="it-IT" smtClean="0"/>
              <a:t>15/03/2023</a:t>
            </a:fld>
            <a:endParaRPr lang="it-IT"/>
          </a:p>
        </p:txBody>
      </p:sp>
      <p:sp>
        <p:nvSpPr>
          <p:cNvPr id="6" name="Segnaposto piè di pagina 5">
            <a:extLst>
              <a:ext uri="{FF2B5EF4-FFF2-40B4-BE49-F238E27FC236}">
                <a16:creationId xmlns:a16="http://schemas.microsoft.com/office/drawing/2014/main" id="{DC45A227-0414-BF2A-AA77-C2D9B976C3B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D1FB49C-C342-0D0F-EB8E-90F29B319859}"/>
              </a:ext>
            </a:extLst>
          </p:cNvPr>
          <p:cNvSpPr>
            <a:spLocks noGrp="1"/>
          </p:cNvSpPr>
          <p:nvPr>
            <p:ph type="sldNum" sz="quarter" idx="12"/>
          </p:nvPr>
        </p:nvSpPr>
        <p:spPr/>
        <p:txBody>
          <a:bodyPr/>
          <a:lstStyle/>
          <a:p>
            <a:fld id="{AEC807FE-796B-4D05-99FE-34FAB2249DD3}" type="slidenum">
              <a:rPr lang="it-IT" smtClean="0"/>
              <a:t>‹N›</a:t>
            </a:fld>
            <a:endParaRPr lang="it-IT"/>
          </a:p>
        </p:txBody>
      </p:sp>
    </p:spTree>
    <p:extLst>
      <p:ext uri="{BB962C8B-B14F-4D97-AF65-F5344CB8AC3E}">
        <p14:creationId xmlns:p14="http://schemas.microsoft.com/office/powerpoint/2010/main" val="887407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F847E6-4E67-16CF-FA4A-427BC6854A2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7749CB3E-85BC-AF5F-226C-017C001029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60E512FA-BAD1-865B-AD8C-61838766C0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C1356EF-C9DA-27E8-CC86-58877E05EA5C}"/>
              </a:ext>
            </a:extLst>
          </p:cNvPr>
          <p:cNvSpPr>
            <a:spLocks noGrp="1"/>
          </p:cNvSpPr>
          <p:nvPr>
            <p:ph type="dt" sz="half" idx="10"/>
          </p:nvPr>
        </p:nvSpPr>
        <p:spPr/>
        <p:txBody>
          <a:bodyPr/>
          <a:lstStyle/>
          <a:p>
            <a:fld id="{67469A39-9F6F-4B62-A899-94B781E5C89A}" type="datetimeFigureOut">
              <a:rPr lang="it-IT" smtClean="0"/>
              <a:t>15/03/2023</a:t>
            </a:fld>
            <a:endParaRPr lang="it-IT"/>
          </a:p>
        </p:txBody>
      </p:sp>
      <p:sp>
        <p:nvSpPr>
          <p:cNvPr id="6" name="Segnaposto piè di pagina 5">
            <a:extLst>
              <a:ext uri="{FF2B5EF4-FFF2-40B4-BE49-F238E27FC236}">
                <a16:creationId xmlns:a16="http://schemas.microsoft.com/office/drawing/2014/main" id="{C9B1A806-E9B2-0CE4-ED5E-12B108C4560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94B0473-A311-A8D7-DC17-6404ADB3E1EC}"/>
              </a:ext>
            </a:extLst>
          </p:cNvPr>
          <p:cNvSpPr>
            <a:spLocks noGrp="1"/>
          </p:cNvSpPr>
          <p:nvPr>
            <p:ph type="sldNum" sz="quarter" idx="12"/>
          </p:nvPr>
        </p:nvSpPr>
        <p:spPr/>
        <p:txBody>
          <a:bodyPr/>
          <a:lstStyle/>
          <a:p>
            <a:fld id="{AEC807FE-796B-4D05-99FE-34FAB2249DD3}" type="slidenum">
              <a:rPr lang="it-IT" smtClean="0"/>
              <a:t>‹N›</a:t>
            </a:fld>
            <a:endParaRPr lang="it-IT"/>
          </a:p>
        </p:txBody>
      </p:sp>
    </p:spTree>
    <p:extLst>
      <p:ext uri="{BB962C8B-B14F-4D97-AF65-F5344CB8AC3E}">
        <p14:creationId xmlns:p14="http://schemas.microsoft.com/office/powerpoint/2010/main" val="875349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F13ABADA-B889-EEAF-A9A8-90DBE1EEBF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6B86AE4-697D-54CD-D5A2-6AECC4A0BD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D8CDCBE-7886-722E-0F2A-5668BD0075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469A39-9F6F-4B62-A899-94B781E5C89A}" type="datetimeFigureOut">
              <a:rPr lang="it-IT" smtClean="0"/>
              <a:t>15/03/2023</a:t>
            </a:fld>
            <a:endParaRPr lang="it-IT"/>
          </a:p>
        </p:txBody>
      </p:sp>
      <p:sp>
        <p:nvSpPr>
          <p:cNvPr id="5" name="Segnaposto piè di pagina 4">
            <a:extLst>
              <a:ext uri="{FF2B5EF4-FFF2-40B4-BE49-F238E27FC236}">
                <a16:creationId xmlns:a16="http://schemas.microsoft.com/office/drawing/2014/main" id="{6E03EADE-8B21-BAA4-871B-C2CD3CDC19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570E99B5-6E28-C2F1-25A2-754CD51EB6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C807FE-796B-4D05-99FE-34FAB2249DD3}" type="slidenum">
              <a:rPr lang="it-IT" smtClean="0"/>
              <a:t>‹N›</a:t>
            </a:fld>
            <a:endParaRPr lang="it-IT"/>
          </a:p>
        </p:txBody>
      </p:sp>
    </p:spTree>
    <p:extLst>
      <p:ext uri="{BB962C8B-B14F-4D97-AF65-F5344CB8AC3E}">
        <p14:creationId xmlns:p14="http://schemas.microsoft.com/office/powerpoint/2010/main" val="2958982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magine 3">
            <a:extLst>
              <a:ext uri="{FF2B5EF4-FFF2-40B4-BE49-F238E27FC236}">
                <a16:creationId xmlns:a16="http://schemas.microsoft.com/office/drawing/2014/main" id="{459D4CD8-FDED-D833-8C9C-197B7651B09C}"/>
              </a:ext>
            </a:extLst>
          </p:cNvPr>
          <p:cNvPicPr>
            <a:picLocks noChangeAspect="1"/>
          </p:cNvPicPr>
          <p:nvPr/>
        </p:nvPicPr>
        <p:blipFill rotWithShape="1">
          <a:blip r:embed="rId2"/>
          <a:srcRect r="29216"/>
          <a:stretch/>
        </p:blipFill>
        <p:spPr>
          <a:xfrm>
            <a:off x="3523488" y="10"/>
            <a:ext cx="8668512" cy="6857990"/>
          </a:xfrm>
          <a:prstGeom prst="rect">
            <a:avLst/>
          </a:prstGeom>
        </p:spPr>
      </p:pic>
      <p:sp>
        <p:nvSpPr>
          <p:cNvPr id="11" name="Rectangle 10">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4AB3CC5F-3A16-4398-87F5-0847BE98D6AC}"/>
              </a:ext>
            </a:extLst>
          </p:cNvPr>
          <p:cNvSpPr>
            <a:spLocks noGrp="1"/>
          </p:cNvSpPr>
          <p:nvPr>
            <p:ph type="ctrTitle"/>
          </p:nvPr>
        </p:nvSpPr>
        <p:spPr>
          <a:xfrm>
            <a:off x="477981" y="1122363"/>
            <a:ext cx="4023360" cy="3204134"/>
          </a:xfrm>
        </p:spPr>
        <p:txBody>
          <a:bodyPr anchor="b">
            <a:normAutofit/>
          </a:bodyPr>
          <a:lstStyle/>
          <a:p>
            <a:pPr algn="l"/>
            <a:r>
              <a:rPr lang="it-IT" sz="3400" dirty="0"/>
              <a:t>APPROFONDIMENTO NORMATIVO</a:t>
            </a:r>
          </a:p>
        </p:txBody>
      </p:sp>
      <p:sp>
        <p:nvSpPr>
          <p:cNvPr id="3" name="Sottotitolo 2">
            <a:extLst>
              <a:ext uri="{FF2B5EF4-FFF2-40B4-BE49-F238E27FC236}">
                <a16:creationId xmlns:a16="http://schemas.microsoft.com/office/drawing/2014/main" id="{22BF8D82-6246-744A-D088-AF9C17B617ED}"/>
              </a:ext>
            </a:extLst>
          </p:cNvPr>
          <p:cNvSpPr>
            <a:spLocks noGrp="1"/>
          </p:cNvSpPr>
          <p:nvPr>
            <p:ph type="subTitle" idx="1"/>
          </p:nvPr>
        </p:nvSpPr>
        <p:spPr>
          <a:xfrm>
            <a:off x="477980" y="4872922"/>
            <a:ext cx="4023359" cy="1208141"/>
          </a:xfrm>
        </p:spPr>
        <p:txBody>
          <a:bodyPr>
            <a:normAutofit/>
          </a:bodyPr>
          <a:lstStyle/>
          <a:p>
            <a:pPr algn="l"/>
            <a:r>
              <a:rPr lang="it-IT" sz="2000" dirty="0"/>
              <a:t>Evoluzione normativa delle adozioni</a:t>
            </a:r>
          </a:p>
          <a:p>
            <a:pPr algn="l"/>
            <a:endParaRPr lang="it-IT" sz="2000" dirty="0"/>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8012803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19CFDFC8-BD2A-23FE-3E45-6A7EC6CAE19D}"/>
              </a:ext>
            </a:extLst>
          </p:cNvPr>
          <p:cNvSpPr>
            <a:spLocks noGrp="1"/>
          </p:cNvSpPr>
          <p:nvPr>
            <p:ph type="title"/>
          </p:nvPr>
        </p:nvSpPr>
        <p:spPr>
          <a:xfrm>
            <a:off x="686834" y="1153572"/>
            <a:ext cx="3200400" cy="4461163"/>
          </a:xfrm>
        </p:spPr>
        <p:txBody>
          <a:bodyPr>
            <a:normAutofit/>
          </a:bodyPr>
          <a:lstStyle/>
          <a:p>
            <a:r>
              <a:rPr lang="it-IT" dirty="0">
                <a:solidFill>
                  <a:srgbClr val="FFFFFF"/>
                </a:solidFill>
              </a:rPr>
              <a:t>LE PROCEDURE PER ADOTTARE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egnaposto contenuto 2">
            <a:extLst>
              <a:ext uri="{FF2B5EF4-FFF2-40B4-BE49-F238E27FC236}">
                <a16:creationId xmlns:a16="http://schemas.microsoft.com/office/drawing/2014/main" id="{7A504377-4B94-53B1-5AC5-8DF5947C670A}"/>
              </a:ext>
            </a:extLst>
          </p:cNvPr>
          <p:cNvSpPr>
            <a:spLocks noGrp="1"/>
          </p:cNvSpPr>
          <p:nvPr>
            <p:ph idx="1"/>
          </p:nvPr>
        </p:nvSpPr>
        <p:spPr>
          <a:xfrm>
            <a:off x="4447308" y="591344"/>
            <a:ext cx="6906491" cy="5585619"/>
          </a:xfrm>
        </p:spPr>
        <p:txBody>
          <a:bodyPr anchor="ctr">
            <a:normAutofit/>
          </a:bodyPr>
          <a:lstStyle/>
          <a:p>
            <a:pPr algn="just">
              <a:lnSpc>
                <a:spcPct val="107000"/>
              </a:lnSpc>
              <a:spcAft>
                <a:spcPts val="800"/>
              </a:spcAft>
            </a:pPr>
            <a:r>
              <a:rPr lang="it-IT" sz="1800" kern="0" spc="-3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Le coppie italiane che decidono di adottare devono seguire una procedura di adozione particolarmente complessa, rivolta a garantire l’interesse del minore a vivere in una famiglia adeguata alle sue caratteristiche e necessità</a:t>
            </a:r>
            <a:r>
              <a:rPr lang="it-IT" sz="18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a:t>
            </a:r>
            <a:endParaRPr lang="it-IT" sz="1800" kern="100" dirty="0">
              <a:effectLst/>
              <a:latin typeface="Trebuchet MS" panose="020B0603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L’interesse dei coniugi, quello di costituire una famiglia, è considerato secondario rispetto all’interesse del minore.</a:t>
            </a:r>
            <a:endParaRPr lang="it-IT" sz="1800" kern="100" dirty="0">
              <a:effectLst/>
              <a:latin typeface="Trebuchet MS" panose="020B0603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La procedura per l’adozione nazionale e quella per l’adozione internazionale differiscono essenzialmente perché, nella seconda, attore preponderante è l’autorità del paese straniero del minore, rispetto al quale svolgono la loro attività gli Enti Autorizzati, che svolgono una doppia funzione: fornitore di servizi per la coppia italiana che intende adottare e, al tempo stesso, garante dell’applicazione delle disposizioni dell’autorità estera in Italia.</a:t>
            </a:r>
            <a:endParaRPr lang="it-IT" sz="1800" kern="100" dirty="0">
              <a:effectLst/>
              <a:latin typeface="Trebuchet MS" panose="020B060302020202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47483671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CBD208D1-3E10-2CD4-C551-5ACF709C2882}"/>
              </a:ext>
            </a:extLst>
          </p:cNvPr>
          <p:cNvSpPr>
            <a:spLocks noGrp="1"/>
          </p:cNvSpPr>
          <p:nvPr>
            <p:ph type="title"/>
          </p:nvPr>
        </p:nvSpPr>
        <p:spPr>
          <a:xfrm>
            <a:off x="686834" y="1153572"/>
            <a:ext cx="3200400" cy="4461163"/>
          </a:xfrm>
        </p:spPr>
        <p:txBody>
          <a:bodyPr>
            <a:normAutofit/>
          </a:bodyPr>
          <a:lstStyle/>
          <a:p>
            <a:r>
              <a:rPr lang="it-IT" dirty="0">
                <a:solidFill>
                  <a:srgbClr val="FFFFFF"/>
                </a:solidFill>
              </a:rPr>
              <a:t>LE ORIGINI </a:t>
            </a:r>
            <a:br>
              <a:rPr lang="it-IT" dirty="0">
                <a:solidFill>
                  <a:srgbClr val="FFFFFF"/>
                </a:solidFill>
              </a:rPr>
            </a:br>
            <a:r>
              <a:rPr lang="it-IT" dirty="0">
                <a:solidFill>
                  <a:srgbClr val="FFFFFF"/>
                </a:solidFill>
              </a:rPr>
              <a:t>DELLA</a:t>
            </a:r>
            <a:br>
              <a:rPr lang="it-IT" dirty="0">
                <a:solidFill>
                  <a:srgbClr val="FFFFFF"/>
                </a:solidFill>
              </a:rPr>
            </a:br>
            <a:r>
              <a:rPr lang="it-IT" dirty="0">
                <a:solidFill>
                  <a:srgbClr val="FFFFFF"/>
                </a:solidFill>
              </a:rPr>
              <a:t>ADOZIONE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egnaposto contenuto 2">
            <a:extLst>
              <a:ext uri="{FF2B5EF4-FFF2-40B4-BE49-F238E27FC236}">
                <a16:creationId xmlns:a16="http://schemas.microsoft.com/office/drawing/2014/main" id="{1C104964-6E45-288F-82C4-C4C76EE591FB}"/>
              </a:ext>
            </a:extLst>
          </p:cNvPr>
          <p:cNvSpPr>
            <a:spLocks noGrp="1"/>
          </p:cNvSpPr>
          <p:nvPr>
            <p:ph idx="1"/>
          </p:nvPr>
        </p:nvSpPr>
        <p:spPr>
          <a:xfrm>
            <a:off x="4447308" y="591344"/>
            <a:ext cx="6906491" cy="5585619"/>
          </a:xfrm>
        </p:spPr>
        <p:txBody>
          <a:bodyPr anchor="ctr">
            <a:normAutofit/>
          </a:bodyPr>
          <a:lstStyle/>
          <a:p>
            <a:pPr algn="just">
              <a:lnSpc>
                <a:spcPct val="107000"/>
              </a:lnSpc>
              <a:spcAft>
                <a:spcPts val="800"/>
              </a:spcAft>
            </a:pPr>
            <a:r>
              <a:rPr lang="it-IT" sz="1800" kern="0" spc="-3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Una delle prime evidenze del passato dell’adozione risale al II millennio a.C..</a:t>
            </a:r>
            <a:endParaRPr lang="it-IT" sz="1800" kern="100" dirty="0">
              <a:effectLst/>
              <a:latin typeface="Trebuchet MS" panose="020B0603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kern="0" spc="-3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Il Codice di Hammurabi, una tra le più antiche raccolte di leggi conosciute, disciplinava i diritti e doveri degli adottandi e degli adottati</a:t>
            </a:r>
            <a:r>
              <a:rPr lang="it-IT" sz="18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a:t>
            </a:r>
            <a:endParaRPr lang="it-IT" sz="1800" kern="100" dirty="0">
              <a:effectLst/>
              <a:latin typeface="Trebuchet MS" panose="020B0603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Nella legislazione della Roma antica la finalità prioritaria dell’adozione era quella di assicurare a chi non aveva figli legittimi o naturali, un successore nel culto religioso degli antenati. Quando ciò accadeva, secondo le convenzioni utilizzate, il nome dell’adottato diveniva quello completo del padre adottivo più il suo nome di famiglia.</a:t>
            </a:r>
            <a:endParaRPr lang="it-IT" sz="1800" kern="100" dirty="0">
              <a:effectLst/>
              <a:latin typeface="Trebuchet MS" panose="020B0603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18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Il Codice Napoleonico, disciplinava l’adozione ma, tranne casi specifici, non prevedeva l’adozione di minori.</a:t>
            </a:r>
            <a:endParaRPr lang="it-IT" sz="1800" kern="100" dirty="0">
              <a:effectLst/>
              <a:latin typeface="Trebuchet MS" panose="020B060302020202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46364859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C2CF9877-4499-BB75-CF49-CEAAE5813902}"/>
              </a:ext>
            </a:extLst>
          </p:cNvPr>
          <p:cNvSpPr>
            <a:spLocks noGrp="1"/>
          </p:cNvSpPr>
          <p:nvPr>
            <p:ph type="title"/>
          </p:nvPr>
        </p:nvSpPr>
        <p:spPr>
          <a:xfrm>
            <a:off x="408707" y="1039272"/>
            <a:ext cx="3200400" cy="4461163"/>
          </a:xfrm>
        </p:spPr>
        <p:txBody>
          <a:bodyPr>
            <a:normAutofit/>
          </a:bodyPr>
          <a:lstStyle/>
          <a:p>
            <a:r>
              <a:rPr lang="it-IT" dirty="0">
                <a:solidFill>
                  <a:srgbClr val="FFFFFF"/>
                </a:solidFill>
              </a:rPr>
              <a:t>DOPO LA CONVENZIONE DI STRASBURGO</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egnaposto contenuto 2">
            <a:extLst>
              <a:ext uri="{FF2B5EF4-FFF2-40B4-BE49-F238E27FC236}">
                <a16:creationId xmlns:a16="http://schemas.microsoft.com/office/drawing/2014/main" id="{8A4A5E08-E534-51A4-A6A2-E665BC2CBF50}"/>
              </a:ext>
            </a:extLst>
          </p:cNvPr>
          <p:cNvSpPr>
            <a:spLocks noGrp="1"/>
          </p:cNvSpPr>
          <p:nvPr>
            <p:ph idx="1"/>
          </p:nvPr>
        </p:nvSpPr>
        <p:spPr>
          <a:xfrm>
            <a:off x="4447308" y="591344"/>
            <a:ext cx="6906491" cy="5585619"/>
          </a:xfrm>
        </p:spPr>
        <p:txBody>
          <a:bodyPr anchor="ctr">
            <a:normAutofit/>
          </a:bodyPr>
          <a:lstStyle/>
          <a:p>
            <a:pPr>
              <a:lnSpc>
                <a:spcPct val="107000"/>
              </a:lnSpc>
              <a:spcAft>
                <a:spcPts val="800"/>
              </a:spcAft>
            </a:pPr>
            <a:r>
              <a:rPr lang="it-IT" sz="1800" kern="0" dirty="0">
                <a:effectLst/>
                <a:latin typeface="Trebuchet MS" panose="020B0603020202020204" pitchFamily="34" charset="0"/>
                <a:ea typeface="Times New Roman" panose="02020603050405020304" pitchFamily="18" charset="0"/>
                <a:cs typeface="Times New Roman" panose="02020603050405020304" pitchFamily="18" charset="0"/>
              </a:rPr>
              <a:t>Solo nel 1967, con la Convenzione di Strasburgo, si cominciò a  porre le basi per una adozione che riguardasse esclusivamente i minori, con una disciplina diversa e distinta rispetto all'adozione di persone adulte: la Convenzione, infatti, stabilì che il minore in stato di  abbandono deve divenire a pieno titolo figlio degli adottanti, con l'esclusione di qualsiasi legame con la propria famiglia d'origine.</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1800" kern="0" dirty="0">
                <a:effectLst/>
                <a:latin typeface="Trebuchet MS" panose="020B0603020202020204" pitchFamily="34" charset="0"/>
                <a:ea typeface="Times New Roman" panose="02020603050405020304" pitchFamily="18" charset="0"/>
                <a:cs typeface="Times New Roman" panose="02020603050405020304" pitchFamily="18" charset="0"/>
              </a:rPr>
              <a:t>La legge 5 giugno 1967 n. 431 introdusse per la prima volta nell'ordinamento italiano l'istituto dell'adozione speciale a tutela dei minori privi dell'assistenza da parte di genitori e parenti tenuti a provvedervi.</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1800" kern="0" dirty="0">
                <a:effectLst/>
                <a:latin typeface="Trebuchet MS" panose="020B0603020202020204" pitchFamily="34" charset="0"/>
                <a:ea typeface="Times New Roman" panose="02020603050405020304" pitchFamily="18" charset="0"/>
                <a:cs typeface="Times New Roman" panose="02020603050405020304" pitchFamily="18" charset="0"/>
              </a:rPr>
              <a:t>Tale legge, però, fu oggetto di numerose critiche ed approfondimenti da parte della dottrina e della giurisprudenza, tanto da  giungere alla riforma che portò, nell’anno 1983, alla legge n. 184</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256988795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asellaDiTesto 3">
            <a:extLst>
              <a:ext uri="{FF2B5EF4-FFF2-40B4-BE49-F238E27FC236}">
                <a16:creationId xmlns:a16="http://schemas.microsoft.com/office/drawing/2014/main" id="{A7CE517E-AA66-0E16-2D40-91842FACA8F3}"/>
              </a:ext>
            </a:extLst>
          </p:cNvPr>
          <p:cNvSpPr txBox="1"/>
          <p:nvPr/>
        </p:nvSpPr>
        <p:spPr>
          <a:xfrm>
            <a:off x="686834" y="1153572"/>
            <a:ext cx="3200400" cy="44611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400" kern="1200">
                <a:solidFill>
                  <a:srgbClr val="FFFFFF"/>
                </a:solidFill>
                <a:latin typeface="+mj-lt"/>
                <a:ea typeface="+mj-ea"/>
                <a:cs typeface="+mj-cs"/>
              </a:rPr>
              <a:t>L’ADOZIONE PRIMA DELLA RIFORMA DEL 1983</a:t>
            </a:r>
          </a:p>
        </p:txBody>
      </p:sp>
      <p:sp>
        <p:nvSpPr>
          <p:cNvPr id="14" name="Arc 1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CasellaDiTesto 4">
            <a:extLst>
              <a:ext uri="{FF2B5EF4-FFF2-40B4-BE49-F238E27FC236}">
                <a16:creationId xmlns:a16="http://schemas.microsoft.com/office/drawing/2014/main" id="{481651D6-A014-CEE7-DEF8-7D3784E70800}"/>
              </a:ext>
            </a:extLst>
          </p:cNvPr>
          <p:cNvSpPr txBox="1"/>
          <p:nvPr/>
        </p:nvSpPr>
        <p:spPr>
          <a:xfrm>
            <a:off x="4447308" y="591344"/>
            <a:ext cx="6906491" cy="5585619"/>
          </a:xfrm>
          <a:prstGeom prst="rect">
            <a:avLst/>
          </a:prstGeom>
        </p:spPr>
        <p:txBody>
          <a:bodyPr vert="horz" lIns="91440" tIns="45720" rIns="91440" bIns="45720" rtlCol="0" anchor="ctr">
            <a:normAutofit/>
          </a:bodyPr>
          <a:lstStyle/>
          <a:p>
            <a:pPr indent="-228600" algn="just">
              <a:lnSpc>
                <a:spcPct val="90000"/>
              </a:lnSpc>
              <a:spcAft>
                <a:spcPts val="800"/>
              </a:spcAft>
              <a:buFont typeface="Arial" panose="020B0604020202020204" pitchFamily="34" charset="0"/>
              <a:buChar char="•"/>
            </a:pPr>
            <a:r>
              <a:rPr lang="en-US" dirty="0" err="1">
                <a:effectLst/>
                <a:latin typeface="Trebuchet MS" panose="020B0603020202020204" pitchFamily="34" charset="0"/>
              </a:rPr>
              <a:t>L'adozione</a:t>
            </a:r>
            <a:r>
              <a:rPr lang="en-US" dirty="0">
                <a:effectLst/>
                <a:latin typeface="Trebuchet MS" panose="020B0603020202020204" pitchFamily="34" charset="0"/>
              </a:rPr>
              <a:t> è un </a:t>
            </a:r>
            <a:r>
              <a:rPr lang="en-US" dirty="0" err="1">
                <a:effectLst/>
                <a:latin typeface="Trebuchet MS" panose="020B0603020202020204" pitchFamily="34" charset="0"/>
              </a:rPr>
              <a:t>istituto</a:t>
            </a:r>
            <a:r>
              <a:rPr lang="en-US" dirty="0">
                <a:effectLst/>
                <a:latin typeface="Trebuchet MS" panose="020B0603020202020204" pitchFamily="34" charset="0"/>
              </a:rPr>
              <a:t> di antica </a:t>
            </a:r>
            <a:r>
              <a:rPr lang="en-US" dirty="0" err="1">
                <a:effectLst/>
                <a:latin typeface="Trebuchet MS" panose="020B0603020202020204" pitchFamily="34" charset="0"/>
              </a:rPr>
              <a:t>tradizione</a:t>
            </a:r>
            <a:r>
              <a:rPr lang="en-US" dirty="0">
                <a:effectLst/>
                <a:latin typeface="Trebuchet MS" panose="020B0603020202020204" pitchFamily="34" charset="0"/>
              </a:rPr>
              <a:t>, il cui spirito, in </a:t>
            </a:r>
            <a:r>
              <a:rPr lang="en-US" dirty="0" err="1">
                <a:effectLst/>
                <a:latin typeface="Trebuchet MS" panose="020B0603020202020204" pitchFamily="34" charset="0"/>
              </a:rPr>
              <a:t>origine</a:t>
            </a:r>
            <a:r>
              <a:rPr lang="en-US" dirty="0">
                <a:effectLst/>
                <a:latin typeface="Trebuchet MS" panose="020B0603020202020204" pitchFamily="34" charset="0"/>
              </a:rPr>
              <a:t>,  era </a:t>
            </a:r>
            <a:r>
              <a:rPr lang="en-US" dirty="0" err="1">
                <a:effectLst/>
                <a:latin typeface="Trebuchet MS" panose="020B0603020202020204" pitchFamily="34" charset="0"/>
              </a:rPr>
              <a:t>quello</a:t>
            </a:r>
            <a:r>
              <a:rPr lang="en-US" dirty="0">
                <a:effectLst/>
                <a:latin typeface="Trebuchet MS" panose="020B0603020202020204" pitchFamily="34" charset="0"/>
              </a:rPr>
              <a:t> di dare </a:t>
            </a:r>
            <a:r>
              <a:rPr lang="en-US" dirty="0" err="1">
                <a:effectLst/>
                <a:latin typeface="Trebuchet MS" panose="020B0603020202020204" pitchFamily="34" charset="0"/>
              </a:rPr>
              <a:t>una</a:t>
            </a:r>
            <a:r>
              <a:rPr lang="en-US" dirty="0">
                <a:effectLst/>
                <a:latin typeface="Trebuchet MS" panose="020B0603020202020204" pitchFamily="34" charset="0"/>
              </a:rPr>
              <a:t> </a:t>
            </a:r>
            <a:r>
              <a:rPr lang="en-US" dirty="0" err="1">
                <a:effectLst/>
                <a:latin typeface="Trebuchet MS" panose="020B0603020202020204" pitchFamily="34" charset="0"/>
              </a:rPr>
              <a:t>discendenza</a:t>
            </a:r>
            <a:r>
              <a:rPr lang="en-US" dirty="0">
                <a:effectLst/>
                <a:latin typeface="Trebuchet MS" panose="020B0603020202020204" pitchFamily="34" charset="0"/>
              </a:rPr>
              <a:t> a chi non ne </a:t>
            </a:r>
            <a:r>
              <a:rPr lang="en-US" dirty="0" err="1">
                <a:effectLst/>
                <a:latin typeface="Trebuchet MS" panose="020B0603020202020204" pitchFamily="34" charset="0"/>
              </a:rPr>
              <a:t>avesse</a:t>
            </a:r>
            <a:r>
              <a:rPr lang="en-US" dirty="0">
                <a:effectLst/>
                <a:latin typeface="Trebuchet MS" panose="020B0603020202020204" pitchFamily="34" charset="0"/>
              </a:rPr>
              <a:t>.</a:t>
            </a:r>
          </a:p>
          <a:p>
            <a:pPr algn="just">
              <a:lnSpc>
                <a:spcPct val="90000"/>
              </a:lnSpc>
              <a:spcAft>
                <a:spcPts val="800"/>
              </a:spcAft>
            </a:pPr>
            <a:endParaRPr lang="en-US" dirty="0">
              <a:effectLst/>
              <a:latin typeface="Trebuchet MS" panose="020B0603020202020204" pitchFamily="34" charset="0"/>
            </a:endParaRPr>
          </a:p>
          <a:p>
            <a:pPr indent="-228600" algn="just">
              <a:lnSpc>
                <a:spcPct val="90000"/>
              </a:lnSpc>
              <a:spcAft>
                <a:spcPts val="800"/>
              </a:spcAft>
              <a:buFont typeface="Arial" panose="020B0604020202020204" pitchFamily="34" charset="0"/>
              <a:buChar char="•"/>
            </a:pPr>
            <a:r>
              <a:rPr lang="en-US" dirty="0">
                <a:effectLst/>
                <a:latin typeface="Trebuchet MS" panose="020B0603020202020204" pitchFamily="34" charset="0"/>
              </a:rPr>
              <a:t>Prima </a:t>
            </a:r>
            <a:r>
              <a:rPr lang="en-US" dirty="0" err="1">
                <a:effectLst/>
                <a:latin typeface="Trebuchet MS" panose="020B0603020202020204" pitchFamily="34" charset="0"/>
              </a:rPr>
              <a:t>della</a:t>
            </a:r>
            <a:r>
              <a:rPr lang="en-US" dirty="0">
                <a:effectLst/>
                <a:latin typeface="Trebuchet MS" panose="020B0603020202020204" pitchFamily="34" charset="0"/>
              </a:rPr>
              <a:t> </a:t>
            </a:r>
            <a:r>
              <a:rPr lang="en-US" dirty="0" err="1">
                <a:effectLst/>
                <a:latin typeface="Trebuchet MS" panose="020B0603020202020204" pitchFamily="34" charset="0"/>
              </a:rPr>
              <a:t>riforma</a:t>
            </a:r>
            <a:r>
              <a:rPr lang="en-US" dirty="0">
                <a:effectLst/>
                <a:latin typeface="Trebuchet MS" panose="020B0603020202020204" pitchFamily="34" charset="0"/>
              </a:rPr>
              <a:t> del 1983, </a:t>
            </a:r>
            <a:r>
              <a:rPr lang="en-US" dirty="0" err="1">
                <a:effectLst/>
                <a:latin typeface="Trebuchet MS" panose="020B0603020202020204" pitchFamily="34" charset="0"/>
              </a:rPr>
              <a:t>nel</a:t>
            </a:r>
            <a:r>
              <a:rPr lang="en-US" dirty="0">
                <a:effectLst/>
                <a:latin typeface="Trebuchet MS" panose="020B0603020202020204" pitchFamily="34" charset="0"/>
              </a:rPr>
              <a:t> </a:t>
            </a:r>
            <a:r>
              <a:rPr lang="en-US" dirty="0" err="1">
                <a:effectLst/>
                <a:latin typeface="Trebuchet MS" panose="020B0603020202020204" pitchFamily="34" charset="0"/>
              </a:rPr>
              <a:t>Codice</a:t>
            </a:r>
            <a:r>
              <a:rPr lang="en-US" dirty="0">
                <a:effectLst/>
                <a:latin typeface="Trebuchet MS" panose="020B0603020202020204" pitchFamily="34" charset="0"/>
              </a:rPr>
              <a:t> Civile </a:t>
            </a:r>
            <a:r>
              <a:rPr lang="en-US" dirty="0" err="1">
                <a:effectLst/>
                <a:latin typeface="Trebuchet MS" panose="020B0603020202020204" pitchFamily="34" charset="0"/>
              </a:rPr>
              <a:t>veniva</a:t>
            </a:r>
            <a:r>
              <a:rPr lang="en-US" dirty="0">
                <a:effectLst/>
                <a:latin typeface="Trebuchet MS" panose="020B0603020202020204" pitchFamily="34" charset="0"/>
              </a:rPr>
              <a:t> </a:t>
            </a:r>
            <a:r>
              <a:rPr lang="en-US" dirty="0" err="1">
                <a:effectLst/>
                <a:latin typeface="Trebuchet MS" panose="020B0603020202020204" pitchFamily="34" charset="0"/>
              </a:rPr>
              <a:t>infatti</a:t>
            </a:r>
            <a:r>
              <a:rPr lang="en-US" dirty="0">
                <a:effectLst/>
                <a:latin typeface="Trebuchet MS" panose="020B0603020202020204" pitchFamily="34" charset="0"/>
              </a:rPr>
              <a:t> </a:t>
            </a:r>
            <a:r>
              <a:rPr lang="en-US" dirty="0" err="1">
                <a:effectLst/>
                <a:latin typeface="Trebuchet MS" panose="020B0603020202020204" pitchFamily="34" charset="0"/>
              </a:rPr>
              <a:t>disciplinata</a:t>
            </a:r>
            <a:r>
              <a:rPr lang="en-US" dirty="0">
                <a:effectLst/>
                <a:latin typeface="Trebuchet MS" panose="020B0603020202020204" pitchFamily="34" charset="0"/>
              </a:rPr>
              <a:t> </a:t>
            </a:r>
            <a:r>
              <a:rPr lang="en-US" dirty="0" err="1">
                <a:effectLst/>
                <a:latin typeface="Trebuchet MS" panose="020B0603020202020204" pitchFamily="34" charset="0"/>
              </a:rPr>
              <a:t>un’unica</a:t>
            </a:r>
            <a:r>
              <a:rPr lang="en-US" dirty="0">
                <a:effectLst/>
                <a:latin typeface="Trebuchet MS" panose="020B0603020202020204" pitchFamily="34" charset="0"/>
              </a:rPr>
              <a:t> forma di </a:t>
            </a:r>
            <a:r>
              <a:rPr lang="en-US" dirty="0" err="1">
                <a:effectLst/>
                <a:latin typeface="Trebuchet MS" panose="020B0603020202020204" pitchFamily="34" charset="0"/>
              </a:rPr>
              <a:t>adozione</a:t>
            </a:r>
            <a:r>
              <a:rPr lang="en-US" dirty="0">
                <a:effectLst/>
                <a:latin typeface="Trebuchet MS" panose="020B0603020202020204" pitchFamily="34" charset="0"/>
              </a:rPr>
              <a:t>,  </a:t>
            </a:r>
            <a:r>
              <a:rPr lang="en-US" dirty="0" err="1">
                <a:effectLst/>
                <a:latin typeface="Trebuchet MS" panose="020B0603020202020204" pitchFamily="34" charset="0"/>
              </a:rPr>
              <a:t>sia</a:t>
            </a:r>
            <a:r>
              <a:rPr lang="en-US" dirty="0">
                <a:effectLst/>
                <a:latin typeface="Trebuchet MS" panose="020B0603020202020204" pitchFamily="34" charset="0"/>
              </a:rPr>
              <a:t> per </a:t>
            </a:r>
            <a:r>
              <a:rPr lang="en-US" dirty="0">
                <a:latin typeface="Trebuchet MS" panose="020B0603020202020204" pitchFamily="34" charset="0"/>
              </a:rPr>
              <a:t>i</a:t>
            </a:r>
            <a:r>
              <a:rPr lang="en-US" dirty="0">
                <a:effectLst/>
                <a:latin typeface="Trebuchet MS" panose="020B0603020202020204" pitchFamily="34" charset="0"/>
              </a:rPr>
              <a:t> </a:t>
            </a:r>
            <a:r>
              <a:rPr lang="en-US" dirty="0" err="1">
                <a:effectLst/>
                <a:latin typeface="Trebuchet MS" panose="020B0603020202020204" pitchFamily="34" charset="0"/>
              </a:rPr>
              <a:t>maggiorenni</a:t>
            </a:r>
            <a:r>
              <a:rPr lang="en-US" dirty="0">
                <a:effectLst/>
                <a:latin typeface="Trebuchet MS" panose="020B0603020202020204" pitchFamily="34" charset="0"/>
              </a:rPr>
              <a:t>, </a:t>
            </a:r>
            <a:r>
              <a:rPr lang="en-US" dirty="0" err="1">
                <a:effectLst/>
                <a:latin typeface="Trebuchet MS" panose="020B0603020202020204" pitchFamily="34" charset="0"/>
              </a:rPr>
              <a:t>sia</a:t>
            </a:r>
            <a:r>
              <a:rPr lang="en-US" dirty="0">
                <a:effectLst/>
                <a:latin typeface="Trebuchet MS" panose="020B0603020202020204" pitchFamily="34" charset="0"/>
              </a:rPr>
              <a:t> per </a:t>
            </a:r>
            <a:r>
              <a:rPr lang="en-US" dirty="0" err="1">
                <a:effectLst/>
                <a:latin typeface="Trebuchet MS" panose="020B0603020202020204" pitchFamily="34" charset="0"/>
              </a:rPr>
              <a:t>minorenni</a:t>
            </a:r>
            <a:r>
              <a:rPr lang="en-US" dirty="0">
                <a:effectLst/>
                <a:latin typeface="Trebuchet MS" panose="020B0603020202020204" pitchFamily="34" charset="0"/>
              </a:rPr>
              <a:t> di </a:t>
            </a:r>
            <a:r>
              <a:rPr lang="en-US" dirty="0" err="1">
                <a:effectLst/>
                <a:latin typeface="Trebuchet MS" panose="020B0603020202020204" pitchFamily="34" charset="0"/>
              </a:rPr>
              <a:t>tradizione</a:t>
            </a:r>
            <a:r>
              <a:rPr lang="en-US" dirty="0">
                <a:effectLst/>
                <a:latin typeface="Trebuchet MS" panose="020B0603020202020204" pitchFamily="34" charset="0"/>
              </a:rPr>
              <a:t> </a:t>
            </a:r>
            <a:r>
              <a:rPr lang="en-US" dirty="0" err="1">
                <a:effectLst/>
                <a:latin typeface="Trebuchet MS" panose="020B0603020202020204" pitchFamily="34" charset="0"/>
              </a:rPr>
              <a:t>romanistica</a:t>
            </a:r>
            <a:r>
              <a:rPr lang="en-US" dirty="0">
                <a:effectLst/>
                <a:latin typeface="Trebuchet MS" panose="020B0603020202020204" pitchFamily="34" charset="0"/>
              </a:rPr>
              <a:t>, </a:t>
            </a:r>
            <a:r>
              <a:rPr lang="en-US" dirty="0" err="1">
                <a:effectLst/>
                <a:latin typeface="Trebuchet MS" panose="020B0603020202020204" pitchFamily="34" charset="0"/>
              </a:rPr>
              <a:t>che</a:t>
            </a:r>
            <a:r>
              <a:rPr lang="en-US" dirty="0">
                <a:effectLst/>
                <a:latin typeface="Trebuchet MS" panose="020B0603020202020204" pitchFamily="34" charset="0"/>
              </a:rPr>
              <a:t> </a:t>
            </a:r>
            <a:r>
              <a:rPr lang="en-US" dirty="0" err="1">
                <a:effectLst/>
                <a:latin typeface="Trebuchet MS" panose="020B0603020202020204" pitchFamily="34" charset="0"/>
              </a:rPr>
              <a:t>consentiva</a:t>
            </a:r>
            <a:r>
              <a:rPr lang="en-US" dirty="0">
                <a:effectLst/>
                <a:latin typeface="Trebuchet MS" panose="020B0603020202020204" pitchFamily="34" charset="0"/>
              </a:rPr>
              <a:t> alle </a:t>
            </a:r>
            <a:r>
              <a:rPr lang="en-US" dirty="0" err="1">
                <a:effectLst/>
                <a:latin typeface="Trebuchet MS" panose="020B0603020202020204" pitchFamily="34" charset="0"/>
              </a:rPr>
              <a:t>persone</a:t>
            </a:r>
            <a:r>
              <a:rPr lang="en-US" dirty="0">
                <a:effectLst/>
                <a:latin typeface="Trebuchet MS" panose="020B0603020202020204" pitchFamily="34" charset="0"/>
              </a:rPr>
              <a:t> </a:t>
            </a:r>
            <a:r>
              <a:rPr lang="en-US" dirty="0" err="1">
                <a:effectLst/>
                <a:latin typeface="Trebuchet MS" panose="020B0603020202020204" pitchFamily="34" charset="0"/>
              </a:rPr>
              <a:t>che</a:t>
            </a:r>
            <a:r>
              <a:rPr lang="en-US" dirty="0">
                <a:effectLst/>
                <a:latin typeface="Trebuchet MS" panose="020B0603020202020204" pitchFamily="34" charset="0"/>
              </a:rPr>
              <a:t> </a:t>
            </a:r>
            <a:r>
              <a:rPr lang="en-US" dirty="0" err="1">
                <a:effectLst/>
                <a:latin typeface="Trebuchet MS" panose="020B0603020202020204" pitchFamily="34" charset="0"/>
              </a:rPr>
              <a:t>avessero</a:t>
            </a:r>
            <a:r>
              <a:rPr lang="en-US" dirty="0">
                <a:effectLst/>
                <a:latin typeface="Trebuchet MS" panose="020B0603020202020204" pitchFamily="34" charset="0"/>
              </a:rPr>
              <a:t> </a:t>
            </a:r>
            <a:r>
              <a:rPr lang="en-US" dirty="0" err="1">
                <a:effectLst/>
                <a:latin typeface="Trebuchet MS" panose="020B0603020202020204" pitchFamily="34" charset="0"/>
              </a:rPr>
              <a:t>compiuto</a:t>
            </a:r>
            <a:r>
              <a:rPr lang="en-US" dirty="0">
                <a:effectLst/>
                <a:latin typeface="Trebuchet MS" panose="020B0603020202020204" pitchFamily="34" charset="0"/>
              </a:rPr>
              <a:t> il </a:t>
            </a:r>
            <a:r>
              <a:rPr lang="en-US" dirty="0" err="1">
                <a:effectLst/>
                <a:latin typeface="Trebuchet MS" panose="020B0603020202020204" pitchFamily="34" charset="0"/>
              </a:rPr>
              <a:t>cinquantesimo</a:t>
            </a:r>
            <a:r>
              <a:rPr lang="en-US" dirty="0">
                <a:effectLst/>
                <a:latin typeface="Trebuchet MS" panose="020B0603020202020204" pitchFamily="34" charset="0"/>
              </a:rPr>
              <a:t> anno di </a:t>
            </a:r>
            <a:r>
              <a:rPr lang="en-US" dirty="0" err="1">
                <a:effectLst/>
                <a:latin typeface="Trebuchet MS" panose="020B0603020202020204" pitchFamily="34" charset="0"/>
              </a:rPr>
              <a:t>età</a:t>
            </a:r>
            <a:r>
              <a:rPr lang="en-US" dirty="0">
                <a:effectLst/>
                <a:latin typeface="Trebuchet MS" panose="020B0603020202020204" pitchFamily="34" charset="0"/>
              </a:rPr>
              <a:t> (o il </a:t>
            </a:r>
            <a:r>
              <a:rPr lang="en-US" dirty="0" err="1">
                <a:effectLst/>
                <a:latin typeface="Trebuchet MS" panose="020B0603020202020204" pitchFamily="34" charset="0"/>
              </a:rPr>
              <a:t>quarantesimo</a:t>
            </a:r>
            <a:r>
              <a:rPr lang="en-US" dirty="0">
                <a:effectLst/>
                <a:latin typeface="Trebuchet MS" panose="020B0603020202020204" pitchFamily="34" charset="0"/>
              </a:rPr>
              <a:t>, con </a:t>
            </a:r>
            <a:r>
              <a:rPr lang="en-US" dirty="0" err="1">
                <a:effectLst/>
                <a:latin typeface="Trebuchet MS" panose="020B0603020202020204" pitchFamily="34" charset="0"/>
              </a:rPr>
              <a:t>l'autorizzazione</a:t>
            </a:r>
            <a:r>
              <a:rPr lang="en-US" dirty="0">
                <a:effectLst/>
                <a:latin typeface="Trebuchet MS" panose="020B0603020202020204" pitchFamily="34" charset="0"/>
              </a:rPr>
              <a:t> </a:t>
            </a:r>
            <a:r>
              <a:rPr lang="en-US" dirty="0" err="1">
                <a:effectLst/>
                <a:latin typeface="Trebuchet MS" panose="020B0603020202020204" pitchFamily="34" charset="0"/>
              </a:rPr>
              <a:t>della</a:t>
            </a:r>
            <a:r>
              <a:rPr lang="en-US" dirty="0">
                <a:effectLst/>
                <a:latin typeface="Trebuchet MS" panose="020B0603020202020204" pitchFamily="34" charset="0"/>
              </a:rPr>
              <a:t> Corte </a:t>
            </a:r>
            <a:r>
              <a:rPr lang="en-US" dirty="0" err="1">
                <a:effectLst/>
                <a:latin typeface="Trebuchet MS" panose="020B0603020202020204" pitchFamily="34" charset="0"/>
              </a:rPr>
              <a:t>d'Appello</a:t>
            </a:r>
            <a:r>
              <a:rPr lang="en-US" dirty="0">
                <a:effectLst/>
                <a:latin typeface="Trebuchet MS" panose="020B0603020202020204" pitchFamily="34" charset="0"/>
              </a:rPr>
              <a:t>) e </a:t>
            </a:r>
            <a:r>
              <a:rPr lang="en-US" dirty="0" err="1">
                <a:effectLst/>
                <a:latin typeface="Trebuchet MS" panose="020B0603020202020204" pitchFamily="34" charset="0"/>
              </a:rPr>
              <a:t>che</a:t>
            </a:r>
            <a:r>
              <a:rPr lang="en-US" dirty="0">
                <a:effectLst/>
                <a:latin typeface="Trebuchet MS" panose="020B0603020202020204" pitchFamily="34" charset="0"/>
              </a:rPr>
              <a:t> non </a:t>
            </a:r>
            <a:r>
              <a:rPr lang="en-US" dirty="0" err="1">
                <a:effectLst/>
                <a:latin typeface="Trebuchet MS" panose="020B0603020202020204" pitchFamily="34" charset="0"/>
              </a:rPr>
              <a:t>avessero</a:t>
            </a:r>
            <a:r>
              <a:rPr lang="en-US" dirty="0">
                <a:effectLst/>
                <a:latin typeface="Trebuchet MS" panose="020B0603020202020204" pitchFamily="34" charset="0"/>
              </a:rPr>
              <a:t> </a:t>
            </a:r>
            <a:r>
              <a:rPr lang="en-US" dirty="0" err="1">
                <a:effectLst/>
                <a:latin typeface="Trebuchet MS" panose="020B0603020202020204" pitchFamily="34" charset="0"/>
              </a:rPr>
              <a:t>avuto</a:t>
            </a:r>
            <a:r>
              <a:rPr lang="en-US" dirty="0">
                <a:effectLst/>
                <a:latin typeface="Trebuchet MS" panose="020B0603020202020204" pitchFamily="34" charset="0"/>
              </a:rPr>
              <a:t> </a:t>
            </a:r>
            <a:r>
              <a:rPr lang="en-US" dirty="0" err="1">
                <a:effectLst/>
                <a:latin typeface="Trebuchet MS" panose="020B0603020202020204" pitchFamily="34" charset="0"/>
              </a:rPr>
              <a:t>figli</a:t>
            </a:r>
            <a:r>
              <a:rPr lang="en-US" dirty="0">
                <a:effectLst/>
                <a:latin typeface="Trebuchet MS" panose="020B0603020202020204" pitchFamily="34" charset="0"/>
              </a:rPr>
              <a:t>, di </a:t>
            </a:r>
            <a:r>
              <a:rPr lang="en-US" dirty="0" err="1">
                <a:effectLst/>
                <a:latin typeface="Trebuchet MS" panose="020B0603020202020204" pitchFamily="34" charset="0"/>
              </a:rPr>
              <a:t>poterne</a:t>
            </a:r>
            <a:r>
              <a:rPr lang="en-US" dirty="0">
                <a:effectLst/>
                <a:latin typeface="Trebuchet MS" panose="020B0603020202020204" pitchFamily="34" charset="0"/>
              </a:rPr>
              <a:t> </a:t>
            </a:r>
            <a:r>
              <a:rPr lang="en-US" dirty="0" err="1">
                <a:effectLst/>
                <a:latin typeface="Trebuchet MS" panose="020B0603020202020204" pitchFamily="34" charset="0"/>
              </a:rPr>
              <a:t>adottare</a:t>
            </a:r>
            <a:r>
              <a:rPr lang="en-US" dirty="0">
                <a:effectLst/>
                <a:latin typeface="Trebuchet MS" panose="020B0603020202020204" pitchFamily="34" charset="0"/>
              </a:rPr>
              <a:t>.</a:t>
            </a:r>
          </a:p>
          <a:p>
            <a:pPr indent="-228600" algn="just">
              <a:lnSpc>
                <a:spcPct val="90000"/>
              </a:lnSpc>
              <a:spcAft>
                <a:spcPts val="800"/>
              </a:spcAft>
              <a:buFont typeface="Arial" panose="020B0604020202020204" pitchFamily="34" charset="0"/>
              <a:buChar char="•"/>
            </a:pPr>
            <a:endParaRPr lang="en-US" dirty="0">
              <a:effectLst/>
              <a:latin typeface="Trebuchet MS" panose="020B0603020202020204" pitchFamily="34" charset="0"/>
            </a:endParaRPr>
          </a:p>
          <a:p>
            <a:pPr indent="-228600" algn="just">
              <a:lnSpc>
                <a:spcPct val="90000"/>
              </a:lnSpc>
              <a:spcAft>
                <a:spcPts val="800"/>
              </a:spcAft>
              <a:buFont typeface="Arial" panose="020B0604020202020204" pitchFamily="34" charset="0"/>
              <a:buChar char="•"/>
            </a:pPr>
            <a:r>
              <a:rPr lang="en-US" dirty="0">
                <a:effectLst/>
                <a:latin typeface="Trebuchet MS" panose="020B0603020202020204" pitchFamily="34" charset="0"/>
              </a:rPr>
              <a:t>La </a:t>
            </a:r>
            <a:r>
              <a:rPr lang="en-US" dirty="0" err="1">
                <a:effectLst/>
                <a:latin typeface="Trebuchet MS" panose="020B0603020202020204" pitchFamily="34" charset="0"/>
              </a:rPr>
              <a:t>finalità</a:t>
            </a:r>
            <a:r>
              <a:rPr lang="en-US" dirty="0">
                <a:effectLst/>
                <a:latin typeface="Trebuchet MS" panose="020B0603020202020204" pitchFamily="34" charset="0"/>
              </a:rPr>
              <a:t> </a:t>
            </a:r>
            <a:r>
              <a:rPr lang="en-US" dirty="0" err="1">
                <a:effectLst/>
                <a:latin typeface="Trebuchet MS" panose="020B0603020202020204" pitchFamily="34" charset="0"/>
              </a:rPr>
              <a:t>dell’istituto</a:t>
            </a:r>
            <a:r>
              <a:rPr lang="en-US" dirty="0">
                <a:effectLst/>
                <a:latin typeface="Trebuchet MS" panose="020B0603020202020204" pitchFamily="34" charset="0"/>
              </a:rPr>
              <a:t> era </a:t>
            </a:r>
            <a:r>
              <a:rPr lang="en-US" dirty="0" err="1">
                <a:effectLst/>
                <a:latin typeface="Trebuchet MS" panose="020B0603020202020204" pitchFamily="34" charset="0"/>
              </a:rPr>
              <a:t>quella</a:t>
            </a:r>
            <a:r>
              <a:rPr lang="en-US" dirty="0">
                <a:effectLst/>
                <a:latin typeface="Trebuchet MS" panose="020B0603020202020204" pitchFamily="34" charset="0"/>
              </a:rPr>
              <a:t> di </a:t>
            </a:r>
            <a:r>
              <a:rPr lang="en-US" dirty="0" err="1">
                <a:effectLst/>
                <a:latin typeface="Trebuchet MS" panose="020B0603020202020204" pitchFamily="34" charset="0"/>
              </a:rPr>
              <a:t>assicurare</a:t>
            </a:r>
            <a:r>
              <a:rPr lang="en-US" dirty="0">
                <a:effectLst/>
                <a:latin typeface="Trebuchet MS" panose="020B0603020202020204" pitchFamily="34" charset="0"/>
              </a:rPr>
              <a:t> la </a:t>
            </a:r>
            <a:r>
              <a:rPr lang="en-US" dirty="0" err="1">
                <a:effectLst/>
                <a:latin typeface="Trebuchet MS" panose="020B0603020202020204" pitchFamily="34" charset="0"/>
              </a:rPr>
              <a:t>continuità</a:t>
            </a:r>
            <a:r>
              <a:rPr lang="en-US" dirty="0">
                <a:effectLst/>
                <a:latin typeface="Trebuchet MS" panose="020B0603020202020204" pitchFamily="34" charset="0"/>
              </a:rPr>
              <a:t> del </a:t>
            </a:r>
            <a:r>
              <a:rPr lang="en-US" dirty="0" err="1">
                <a:effectLst/>
                <a:latin typeface="Trebuchet MS" panose="020B0603020202020204" pitchFamily="34" charset="0"/>
              </a:rPr>
              <a:t>nome</a:t>
            </a:r>
            <a:r>
              <a:rPr lang="en-US" dirty="0">
                <a:effectLst/>
                <a:latin typeface="Trebuchet MS" panose="020B0603020202020204" pitchFamily="34" charset="0"/>
              </a:rPr>
              <a:t> e del </a:t>
            </a:r>
            <a:r>
              <a:rPr lang="en-US" dirty="0" err="1">
                <a:effectLst/>
                <a:latin typeface="Trebuchet MS" panose="020B0603020202020204" pitchFamily="34" charset="0"/>
              </a:rPr>
              <a:t>patrimonio</a:t>
            </a:r>
            <a:r>
              <a:rPr lang="en-US" dirty="0">
                <a:effectLst/>
                <a:latin typeface="Trebuchet MS" panose="020B0603020202020204" pitchFamily="34" charset="0"/>
              </a:rPr>
              <a:t> </a:t>
            </a:r>
            <a:r>
              <a:rPr lang="en-US" dirty="0" err="1">
                <a:effectLst/>
                <a:latin typeface="Trebuchet MS" panose="020B0603020202020204" pitchFamily="34" charset="0"/>
              </a:rPr>
              <a:t>familiare</a:t>
            </a:r>
            <a:r>
              <a:rPr lang="en-US" dirty="0">
                <a:effectLst/>
                <a:latin typeface="Trebuchet MS" panose="020B0603020202020204" pitchFamily="34" charset="0"/>
              </a:rPr>
              <a:t>: </a:t>
            </a:r>
            <a:r>
              <a:rPr lang="en-US" dirty="0" err="1">
                <a:effectLst/>
                <a:latin typeface="Trebuchet MS" panose="020B0603020202020204" pitchFamily="34" charset="0"/>
              </a:rPr>
              <a:t>l'adottante</a:t>
            </a:r>
            <a:r>
              <a:rPr lang="en-US" dirty="0">
                <a:effectLst/>
                <a:latin typeface="Trebuchet MS" panose="020B0603020202020204" pitchFamily="34" charset="0"/>
              </a:rPr>
              <a:t> </a:t>
            </a:r>
            <a:r>
              <a:rPr lang="en-US" dirty="0" err="1">
                <a:effectLst/>
                <a:latin typeface="Trebuchet MS" panose="020B0603020202020204" pitchFamily="34" charset="0"/>
              </a:rPr>
              <a:t>trasmetteva</a:t>
            </a:r>
            <a:r>
              <a:rPr lang="en-US" dirty="0">
                <a:effectLst/>
                <a:latin typeface="Trebuchet MS" panose="020B0603020202020204" pitchFamily="34" charset="0"/>
              </a:rPr>
              <a:t>  </a:t>
            </a:r>
            <a:r>
              <a:rPr lang="en-US" dirty="0" err="1">
                <a:effectLst/>
                <a:latin typeface="Trebuchet MS" panose="020B0603020202020204" pitchFamily="34" charset="0"/>
              </a:rPr>
              <a:t>all'adottato</a:t>
            </a:r>
            <a:r>
              <a:rPr lang="en-US" dirty="0">
                <a:effectLst/>
                <a:latin typeface="Trebuchet MS" panose="020B0603020202020204" pitchFamily="34" charset="0"/>
              </a:rPr>
              <a:t> </a:t>
            </a:r>
            <a:r>
              <a:rPr lang="en-US" dirty="0" err="1">
                <a:effectLst/>
                <a:latin typeface="Trebuchet MS" panose="020B0603020202020204" pitchFamily="34" charset="0"/>
              </a:rPr>
              <a:t>i</a:t>
            </a:r>
            <a:r>
              <a:rPr lang="en-US" dirty="0">
                <a:effectLst/>
                <a:latin typeface="Trebuchet MS" panose="020B0603020202020204" pitchFamily="34" charset="0"/>
              </a:rPr>
              <a:t> </a:t>
            </a:r>
            <a:r>
              <a:rPr lang="en-US" dirty="0" err="1">
                <a:effectLst/>
                <a:latin typeface="Trebuchet MS" panose="020B0603020202020204" pitchFamily="34" charset="0"/>
              </a:rPr>
              <a:t>propri</a:t>
            </a:r>
            <a:r>
              <a:rPr lang="en-US" dirty="0">
                <a:effectLst/>
                <a:latin typeface="Trebuchet MS" panose="020B0603020202020204" pitchFamily="34" charset="0"/>
              </a:rPr>
              <a:t> </a:t>
            </a:r>
            <a:r>
              <a:rPr lang="en-US" dirty="0" err="1">
                <a:effectLst/>
                <a:latin typeface="Trebuchet MS" panose="020B0603020202020204" pitchFamily="34" charset="0"/>
              </a:rPr>
              <a:t>beni</a:t>
            </a:r>
            <a:r>
              <a:rPr lang="en-US" dirty="0">
                <a:effectLst/>
                <a:latin typeface="Trebuchet MS" panose="020B0603020202020204" pitchFamily="34" charset="0"/>
              </a:rPr>
              <a:t> e il proprio </a:t>
            </a:r>
            <a:r>
              <a:rPr lang="en-US" dirty="0" err="1">
                <a:effectLst/>
                <a:latin typeface="Trebuchet MS" panose="020B0603020202020204" pitchFamily="34" charset="0"/>
              </a:rPr>
              <a:t>nome</a:t>
            </a:r>
            <a:r>
              <a:rPr lang="en-US" dirty="0">
                <a:effectLst/>
                <a:latin typeface="Trebuchet MS" panose="020B0603020202020204" pitchFamily="34" charset="0"/>
              </a:rPr>
              <a:t>; </a:t>
            </a:r>
            <a:r>
              <a:rPr lang="en-US" dirty="0" err="1">
                <a:effectLst/>
                <a:latin typeface="Trebuchet MS" panose="020B0603020202020204" pitchFamily="34" charset="0"/>
              </a:rPr>
              <a:t>l'adottato</a:t>
            </a:r>
            <a:r>
              <a:rPr lang="en-US" dirty="0">
                <a:effectLst/>
                <a:latin typeface="Trebuchet MS" panose="020B0603020202020204" pitchFamily="34" charset="0"/>
              </a:rPr>
              <a:t> </a:t>
            </a:r>
            <a:r>
              <a:rPr lang="en-US" dirty="0" err="1">
                <a:effectLst/>
                <a:latin typeface="Trebuchet MS" panose="020B0603020202020204" pitchFamily="34" charset="0"/>
              </a:rPr>
              <a:t>manteneva</a:t>
            </a:r>
            <a:r>
              <a:rPr lang="en-US" dirty="0">
                <a:effectLst/>
                <a:latin typeface="Trebuchet MS" panose="020B0603020202020204" pitchFamily="34" charset="0"/>
              </a:rPr>
              <a:t> </a:t>
            </a:r>
            <a:r>
              <a:rPr lang="en-US" dirty="0" err="1">
                <a:effectLst/>
                <a:latin typeface="Trebuchet MS" panose="020B0603020202020204" pitchFamily="34" charset="0"/>
              </a:rPr>
              <a:t>i</a:t>
            </a:r>
            <a:r>
              <a:rPr lang="en-US" dirty="0">
                <a:effectLst/>
                <a:latin typeface="Trebuchet MS" panose="020B0603020202020204" pitchFamily="34" charset="0"/>
              </a:rPr>
              <a:t> </a:t>
            </a:r>
            <a:r>
              <a:rPr lang="en-US" dirty="0" err="1">
                <a:effectLst/>
                <a:latin typeface="Trebuchet MS" panose="020B0603020202020204" pitchFamily="34" charset="0"/>
              </a:rPr>
              <a:t>rapporti</a:t>
            </a:r>
            <a:r>
              <a:rPr lang="en-US" dirty="0">
                <a:effectLst/>
                <a:latin typeface="Trebuchet MS" panose="020B0603020202020204" pitchFamily="34" charset="0"/>
              </a:rPr>
              <a:t> </a:t>
            </a:r>
            <a:r>
              <a:rPr lang="en-US" dirty="0" err="1">
                <a:effectLst/>
                <a:latin typeface="Trebuchet MS" panose="020B0603020202020204" pitchFamily="34" charset="0"/>
              </a:rPr>
              <a:t>giuridici</a:t>
            </a:r>
            <a:r>
              <a:rPr lang="en-US" dirty="0">
                <a:effectLst/>
                <a:latin typeface="Trebuchet MS" panose="020B0603020202020204" pitchFamily="34" charset="0"/>
              </a:rPr>
              <a:t> con la </a:t>
            </a:r>
            <a:r>
              <a:rPr lang="en-US" dirty="0" err="1">
                <a:effectLst/>
                <a:latin typeface="Trebuchet MS" panose="020B0603020202020204" pitchFamily="34" charset="0"/>
              </a:rPr>
              <a:t>sua</a:t>
            </a:r>
            <a:r>
              <a:rPr lang="en-US" dirty="0">
                <a:effectLst/>
                <a:latin typeface="Trebuchet MS" panose="020B0603020202020204" pitchFamily="34" charset="0"/>
              </a:rPr>
              <a:t> </a:t>
            </a:r>
            <a:r>
              <a:rPr lang="en-US" dirty="0" err="1">
                <a:effectLst/>
                <a:latin typeface="Trebuchet MS" panose="020B0603020202020204" pitchFamily="34" charset="0"/>
              </a:rPr>
              <a:t>famiglia</a:t>
            </a:r>
            <a:r>
              <a:rPr lang="en-US" dirty="0">
                <a:effectLst/>
                <a:latin typeface="Trebuchet MS" panose="020B0603020202020204" pitchFamily="34" charset="0"/>
              </a:rPr>
              <a:t> </a:t>
            </a:r>
            <a:r>
              <a:rPr lang="en-US" dirty="0" err="1">
                <a:effectLst/>
                <a:latin typeface="Trebuchet MS" panose="020B0603020202020204" pitchFamily="34" charset="0"/>
              </a:rPr>
              <a:t>d'origine</a:t>
            </a:r>
            <a:r>
              <a:rPr lang="en-US" dirty="0">
                <a:effectLst/>
                <a:latin typeface="Trebuchet MS" panose="020B0603020202020204" pitchFamily="34" charset="0"/>
              </a:rPr>
              <a:t> </a:t>
            </a:r>
            <a:r>
              <a:rPr lang="en-US" dirty="0" err="1">
                <a:effectLst/>
                <a:latin typeface="Trebuchet MS" panose="020B0603020202020204" pitchFamily="34" charset="0"/>
              </a:rPr>
              <a:t>mentre</a:t>
            </a:r>
            <a:r>
              <a:rPr lang="en-US" dirty="0">
                <a:effectLst/>
                <a:latin typeface="Trebuchet MS" panose="020B0603020202020204" pitchFamily="34" charset="0"/>
              </a:rPr>
              <a:t> </a:t>
            </a:r>
            <a:r>
              <a:rPr lang="en-US" dirty="0" err="1">
                <a:effectLst/>
                <a:latin typeface="Trebuchet MS" panose="020B0603020202020204" pitchFamily="34" charset="0"/>
              </a:rPr>
              <a:t>nessun</a:t>
            </a:r>
            <a:r>
              <a:rPr lang="en-US" dirty="0">
                <a:effectLst/>
                <a:latin typeface="Trebuchet MS" panose="020B0603020202020204" pitchFamily="34" charset="0"/>
              </a:rPr>
              <a:t> </a:t>
            </a:r>
            <a:r>
              <a:rPr lang="en-US" dirty="0" err="1">
                <a:effectLst/>
                <a:latin typeface="Trebuchet MS" panose="020B0603020202020204" pitchFamily="34" charset="0"/>
              </a:rPr>
              <a:t>vincolo</a:t>
            </a:r>
            <a:r>
              <a:rPr lang="en-US" dirty="0">
                <a:effectLst/>
                <a:latin typeface="Trebuchet MS" panose="020B0603020202020204" pitchFamily="34" charset="0"/>
              </a:rPr>
              <a:t> di parentela </a:t>
            </a:r>
            <a:r>
              <a:rPr lang="en-US" dirty="0" err="1">
                <a:effectLst/>
                <a:latin typeface="Trebuchet MS" panose="020B0603020202020204" pitchFamily="34" charset="0"/>
              </a:rPr>
              <a:t>si</a:t>
            </a:r>
            <a:r>
              <a:rPr lang="en-US" dirty="0">
                <a:effectLst/>
                <a:latin typeface="Trebuchet MS" panose="020B0603020202020204" pitchFamily="34" charset="0"/>
              </a:rPr>
              <a:t> </a:t>
            </a:r>
            <a:r>
              <a:rPr lang="en-US" dirty="0" err="1">
                <a:effectLst/>
                <a:latin typeface="Trebuchet MS" panose="020B0603020202020204" pitchFamily="34" charset="0"/>
              </a:rPr>
              <a:t>stabiliva</a:t>
            </a:r>
            <a:r>
              <a:rPr lang="en-US" dirty="0">
                <a:effectLst/>
                <a:latin typeface="Trebuchet MS" panose="020B0603020202020204" pitchFamily="34" charset="0"/>
              </a:rPr>
              <a:t> con </a:t>
            </a:r>
            <a:r>
              <a:rPr lang="en-US" dirty="0" err="1">
                <a:effectLst/>
                <a:latin typeface="Trebuchet MS" panose="020B0603020202020204" pitchFamily="34" charset="0"/>
              </a:rPr>
              <a:t>i</a:t>
            </a:r>
            <a:r>
              <a:rPr lang="en-US" dirty="0">
                <a:effectLst/>
                <a:latin typeface="Trebuchet MS" panose="020B0603020202020204" pitchFamily="34" charset="0"/>
              </a:rPr>
              <a:t> </a:t>
            </a:r>
            <a:r>
              <a:rPr lang="en-US" dirty="0" err="1">
                <a:effectLst/>
                <a:latin typeface="Trebuchet MS" panose="020B0603020202020204" pitchFamily="34" charset="0"/>
              </a:rPr>
              <a:t>parenti</a:t>
            </a:r>
            <a:r>
              <a:rPr lang="en-US" dirty="0">
                <a:effectLst/>
                <a:latin typeface="Trebuchet MS" panose="020B0603020202020204" pitchFamily="34" charset="0"/>
              </a:rPr>
              <a:t> </a:t>
            </a:r>
            <a:r>
              <a:rPr lang="en-US" dirty="0" err="1">
                <a:effectLst/>
                <a:latin typeface="Trebuchet MS" panose="020B0603020202020204" pitchFamily="34" charset="0"/>
              </a:rPr>
              <a:t>dell'adottante</a:t>
            </a:r>
            <a:r>
              <a:rPr lang="en-US" dirty="0">
                <a:effectLst/>
                <a:latin typeface="Trebuchet MS" panose="020B0603020202020204" pitchFamily="34" charset="0"/>
              </a:rPr>
              <a:t>.</a:t>
            </a:r>
          </a:p>
          <a:p>
            <a:pPr indent="-228600">
              <a:lnSpc>
                <a:spcPct val="90000"/>
              </a:lnSpc>
              <a:buFont typeface="Arial" panose="020B0604020202020204" pitchFamily="34" charset="0"/>
              <a:buChar char="•"/>
            </a:pPr>
            <a:endParaRPr lang="en-US" dirty="0"/>
          </a:p>
        </p:txBody>
      </p:sp>
    </p:spTree>
    <p:extLst>
      <p:ext uri="{BB962C8B-B14F-4D97-AF65-F5344CB8AC3E}">
        <p14:creationId xmlns:p14="http://schemas.microsoft.com/office/powerpoint/2010/main" val="85115627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54A5D64A-730D-25D0-F27C-1E75B14F4663}"/>
              </a:ext>
            </a:extLst>
          </p:cNvPr>
          <p:cNvSpPr>
            <a:spLocks noGrp="1"/>
          </p:cNvSpPr>
          <p:nvPr>
            <p:ph type="title"/>
          </p:nvPr>
        </p:nvSpPr>
        <p:spPr>
          <a:xfrm>
            <a:off x="686834" y="1153572"/>
            <a:ext cx="3200400" cy="4461163"/>
          </a:xfrm>
        </p:spPr>
        <p:txBody>
          <a:bodyPr>
            <a:normAutofit/>
          </a:bodyPr>
          <a:lstStyle/>
          <a:p>
            <a:r>
              <a:rPr lang="it-IT" dirty="0">
                <a:solidFill>
                  <a:srgbClr val="FFFFFF"/>
                </a:solidFill>
              </a:rPr>
              <a:t>IL PRIMO CODICE CIVILE ED IL DIRITTO NOBILIARE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egnaposto contenuto 2">
            <a:extLst>
              <a:ext uri="{FF2B5EF4-FFF2-40B4-BE49-F238E27FC236}">
                <a16:creationId xmlns:a16="http://schemas.microsoft.com/office/drawing/2014/main" id="{E3760DA7-9DDE-EC7D-E5DD-4C5D5CF3EFDC}"/>
              </a:ext>
            </a:extLst>
          </p:cNvPr>
          <p:cNvSpPr>
            <a:spLocks noGrp="1"/>
          </p:cNvSpPr>
          <p:nvPr>
            <p:ph idx="1"/>
          </p:nvPr>
        </p:nvSpPr>
        <p:spPr>
          <a:xfrm>
            <a:off x="4447308" y="591344"/>
            <a:ext cx="6906491" cy="5585619"/>
          </a:xfrm>
        </p:spPr>
        <p:txBody>
          <a:bodyPr anchor="ctr">
            <a:normAutofit lnSpcReduction="10000"/>
          </a:bodyPr>
          <a:lstStyle/>
          <a:p>
            <a:pPr algn="just">
              <a:lnSpc>
                <a:spcPct val="107000"/>
              </a:lnSpc>
              <a:spcAft>
                <a:spcPts val="800"/>
              </a:spcAft>
            </a:pPr>
            <a:r>
              <a:rPr lang="it-IT" sz="18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Il primo codice civile italiano, che risale al 1865, prevedeva l’adozione di maggiorenni, specialmente per motivi di merito, mentre, per i minorenni, regolamentava l’istituto della tutela, grazie al quale individui caritatevoli potevano curarsi di bambini abbandonati e meritevoli.</a:t>
            </a:r>
            <a:endParaRPr lang="it-IT" sz="1800" kern="100" dirty="0">
              <a:effectLst/>
              <a:latin typeface="Trebuchet MS" panose="020B0603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18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Un notevole cambiamento legislativo in materia si ha nel 1967 quando l’aspetto caritatevole della tutela venne trasferito direttamente all’adozione, che diventò specialmente uno strumento per soccorrere l’interesse del bambino in stato di abbandono, trascurando la questione del merito a vantaggio di un generico diritto ad avere una famiglia ritenuta idonea e stabile.</a:t>
            </a:r>
            <a:endParaRPr lang="it-IT" sz="1800" kern="100" dirty="0">
              <a:effectLst/>
              <a:latin typeface="Trebuchet MS" panose="020B0603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18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In relazione al decaduto diritto nobiliare italiano, una norma, vigente a partire dal 1926 e abrogata in seguito alla nascita della Repubblica Italiana, prevedeva che i figli adottivi ereditassero il cognome dell’adottante ma non potessero succedere nei predicati e nei titoli nobiliari</a:t>
            </a:r>
            <a:r>
              <a:rPr lang="it-IT" sz="1800" kern="0" dirty="0">
                <a:solidFill>
                  <a:srgbClr val="000000"/>
                </a:solidFill>
                <a:effectLst/>
                <a:latin typeface="Merriweather" panose="00000500000000000000" pitchFamily="2" charset="0"/>
                <a:ea typeface="Times New Roman" panose="02020603050405020304" pitchFamily="18" charset="0"/>
                <a:cs typeface="Times New Roman" panose="02020603050405020304" pitchFamily="18" charset="0"/>
              </a:rPr>
              <a:t>, </a:t>
            </a:r>
            <a:r>
              <a:rPr lang="it-IT" sz="18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fatta salva una nuova investitura da parte del Re.</a:t>
            </a:r>
            <a:endParaRPr lang="it-IT" sz="1800" kern="100" dirty="0">
              <a:effectLst/>
              <a:latin typeface="Trebuchet MS" panose="020B060302020202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48391067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D296109F-F604-61EA-413C-E217153F5F0C}"/>
              </a:ext>
            </a:extLst>
          </p:cNvPr>
          <p:cNvSpPr>
            <a:spLocks noGrp="1"/>
          </p:cNvSpPr>
          <p:nvPr>
            <p:ph type="title"/>
          </p:nvPr>
        </p:nvSpPr>
        <p:spPr>
          <a:xfrm>
            <a:off x="686834" y="1153572"/>
            <a:ext cx="3200400" cy="4461163"/>
          </a:xfrm>
        </p:spPr>
        <p:txBody>
          <a:bodyPr>
            <a:normAutofit/>
          </a:bodyPr>
          <a:lstStyle/>
          <a:p>
            <a:r>
              <a:rPr lang="it-IT" dirty="0">
                <a:solidFill>
                  <a:srgbClr val="FFFFFF"/>
                </a:solidFill>
              </a:rPr>
              <a:t>IL CONCILIO </a:t>
            </a:r>
            <a:br>
              <a:rPr lang="it-IT" dirty="0">
                <a:solidFill>
                  <a:srgbClr val="FFFFFF"/>
                </a:solidFill>
              </a:rPr>
            </a:br>
            <a:r>
              <a:rPr lang="it-IT" dirty="0">
                <a:solidFill>
                  <a:srgbClr val="FFFFFF"/>
                </a:solidFill>
              </a:rPr>
              <a:t>VATICANO II</a:t>
            </a:r>
            <a:br>
              <a:rPr lang="it-IT" dirty="0">
                <a:solidFill>
                  <a:srgbClr val="FFFFFF"/>
                </a:solidFill>
              </a:rPr>
            </a:br>
            <a:r>
              <a:rPr lang="it-IT" dirty="0">
                <a:solidFill>
                  <a:srgbClr val="FFFFFF"/>
                </a:solidFill>
              </a:rPr>
              <a:t>E LA CONVENZIONE DELL’AJA</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egnaposto contenuto 2">
            <a:extLst>
              <a:ext uri="{FF2B5EF4-FFF2-40B4-BE49-F238E27FC236}">
                <a16:creationId xmlns:a16="http://schemas.microsoft.com/office/drawing/2014/main" id="{2DCEBE04-64C2-9396-5C12-DF804F170B58}"/>
              </a:ext>
            </a:extLst>
          </p:cNvPr>
          <p:cNvSpPr>
            <a:spLocks noGrp="1"/>
          </p:cNvSpPr>
          <p:nvPr>
            <p:ph idx="1"/>
          </p:nvPr>
        </p:nvSpPr>
        <p:spPr>
          <a:xfrm>
            <a:off x="4372663" y="55232"/>
            <a:ext cx="6906491" cy="6802768"/>
          </a:xfrm>
        </p:spPr>
        <p:txBody>
          <a:bodyPr anchor="ctr">
            <a:normAutofit fontScale="25000" lnSpcReduction="20000"/>
          </a:bodyPr>
          <a:lstStyle/>
          <a:p>
            <a:pPr>
              <a:lnSpc>
                <a:spcPct val="107000"/>
              </a:lnSpc>
              <a:spcAft>
                <a:spcPts val="800"/>
              </a:spcAft>
            </a:pPr>
            <a:r>
              <a:rPr lang="it-IT" sz="60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Il Concilio Vaticano II (18 novembre 1965), nel decreto </a:t>
            </a:r>
            <a:r>
              <a:rPr lang="it-IT" sz="6000" kern="0" dirty="0" err="1">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Apostolicam</a:t>
            </a:r>
            <a:r>
              <a:rPr lang="it-IT" sz="60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 </a:t>
            </a:r>
            <a:r>
              <a:rPr lang="it-IT" sz="6000" kern="0" dirty="0" err="1">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Actuositatem</a:t>
            </a:r>
            <a:r>
              <a:rPr lang="it-IT" sz="60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 (apostolato dei laici), menziona, tra le varie opere di apostolato familiare, che sia concesso enumerare, adottare come figli i bambini abbandonati valorizzando l’adozione anche nella dottrina cattolica.</a:t>
            </a:r>
            <a:endParaRPr lang="it-IT" sz="6000" kern="100" dirty="0">
              <a:effectLst/>
              <a:latin typeface="Trebuchet MS" panose="020B0603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60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Il 29 maggio 1993 viene redatta la Convenzione per la tutela dei minori e la cooperazione in materia di adozione internazionale nota come Convenzione dell’Aja, ratificata dal Parlamento italiano con la legge 31 dicembre 1998, n.76.</a:t>
            </a:r>
            <a:endParaRPr lang="it-IT" sz="6000" kern="100" dirty="0">
              <a:effectLst/>
              <a:latin typeface="Trebuchet MS" panose="020B0603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60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Al centro della convenzione c’è il minore e i suoi diritti fondamentali, compreso quello di avere una famiglia.</a:t>
            </a:r>
            <a:r>
              <a:rPr lang="it-IT" sz="6000" kern="100" dirty="0">
                <a:latin typeface="Trebuchet MS" panose="020B0603020202020204" pitchFamily="34" charset="0"/>
                <a:ea typeface="Calibri" panose="020F0502020204030204" pitchFamily="34" charset="0"/>
                <a:cs typeface="Times New Roman" panose="02020603050405020304" pitchFamily="18" charset="0"/>
              </a:rPr>
              <a:t> </a:t>
            </a:r>
            <a:r>
              <a:rPr lang="it-IT" sz="60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La convenzione prevede che gli stati aderenti applichino misure prioritarie perché i minori, ove sia possibile, restino con la famiglia di origine, altrimenti ricorrano all’adozione.</a:t>
            </a:r>
            <a:endParaRPr lang="it-IT" sz="6000" kern="100" dirty="0">
              <a:effectLst/>
              <a:latin typeface="Trebuchet MS" panose="020B0603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60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L’adozione internazionale viene così normata a livello sovranazionale, riconoscendola come un’ opportunità di dare una famiglia permanente a quei minori per i quali non può essere trovata una famiglia idonea nel loro Stato di origine e viene resa più trasparente e controllata.</a:t>
            </a:r>
            <a:endParaRPr lang="it-IT" sz="6000" kern="100" dirty="0">
              <a:effectLst/>
              <a:latin typeface="Trebuchet MS" panose="020B0603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60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Non ogni Stato ha ratificato questa convenzione, e alcuni Paesi ratificanti hanno sospeso le adozioni internazionali verso i Paesi non ratificanti (ad esempio, in Bolivia non è più consentita, salvo casi eccezionali, l’adozione internazionale da parte di cittadini statunitensi, in quanto gli USA, a differenza della Bolivia, non hanno ratificato la Convenzione).</a:t>
            </a:r>
            <a:endParaRPr lang="it-IT" sz="6000" kern="100" dirty="0">
              <a:effectLst/>
              <a:latin typeface="Trebuchet MS" panose="020B0603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60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Altri Paesi ratificanti hanno firmato accordi bilaterali con Paesi non ratificanti in modo da mantenere comunque garantiti i principi di trasparenza e sussidiarietà ispirati alla Convenzione dell’Aja</a:t>
            </a:r>
            <a:r>
              <a:rPr lang="it-IT" sz="6000" kern="0" dirty="0">
                <a:solidFill>
                  <a:srgbClr val="000000"/>
                </a:solidFill>
                <a:effectLst/>
                <a:latin typeface="Merriweather" panose="00000500000000000000" pitchFamily="2" charset="0"/>
                <a:ea typeface="Times New Roman" panose="02020603050405020304" pitchFamily="18" charset="0"/>
                <a:cs typeface="Times New Roman" panose="02020603050405020304" pitchFamily="18" charset="0"/>
              </a:rPr>
              <a:t>.</a:t>
            </a:r>
            <a:endParaRPr lang="it-IT" sz="6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38484788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43C440D8-AE92-2444-A234-51E33F81675C}"/>
              </a:ext>
            </a:extLst>
          </p:cNvPr>
          <p:cNvSpPr>
            <a:spLocks noGrp="1"/>
          </p:cNvSpPr>
          <p:nvPr>
            <p:ph type="title"/>
          </p:nvPr>
        </p:nvSpPr>
        <p:spPr>
          <a:xfrm>
            <a:off x="686834" y="1153572"/>
            <a:ext cx="3200400" cy="4461163"/>
          </a:xfrm>
        </p:spPr>
        <p:txBody>
          <a:bodyPr>
            <a:normAutofit/>
          </a:bodyPr>
          <a:lstStyle/>
          <a:p>
            <a:r>
              <a:rPr lang="it-IT" dirty="0">
                <a:solidFill>
                  <a:srgbClr val="FFFFFF"/>
                </a:solidFill>
              </a:rPr>
              <a:t>IL DIRITTO AD UNA FAMIGLIA</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egnaposto contenuto 2">
            <a:extLst>
              <a:ext uri="{FF2B5EF4-FFF2-40B4-BE49-F238E27FC236}">
                <a16:creationId xmlns:a16="http://schemas.microsoft.com/office/drawing/2014/main" id="{6070AACE-0641-31A7-48A5-8E0AF5ADF8BB}"/>
              </a:ext>
            </a:extLst>
          </p:cNvPr>
          <p:cNvSpPr>
            <a:spLocks noGrp="1"/>
          </p:cNvSpPr>
          <p:nvPr>
            <p:ph idx="1"/>
          </p:nvPr>
        </p:nvSpPr>
        <p:spPr>
          <a:xfrm>
            <a:off x="4598675" y="591343"/>
            <a:ext cx="6906491" cy="5585619"/>
          </a:xfrm>
        </p:spPr>
        <p:txBody>
          <a:bodyPr anchor="ctr">
            <a:normAutofit/>
          </a:bodyPr>
          <a:lstStyle/>
          <a:p>
            <a:pPr marL="0" indent="0">
              <a:buNone/>
            </a:pPr>
            <a:r>
              <a:rPr lang="it-IT" sz="2000" dirty="0">
                <a:latin typeface="Trebuchet MS" panose="020B0603020202020204" pitchFamily="34" charset="0"/>
              </a:rPr>
              <a:t>Il diritto alla famiglia è protetto da numerose leggi e carte, sia nazionali che internazionali. Tra cui:</a:t>
            </a:r>
          </a:p>
          <a:p>
            <a:r>
              <a:rPr lang="it-IT" sz="2000" dirty="0">
                <a:latin typeface="Trebuchet MS" panose="020B0603020202020204" pitchFamily="34" charset="0"/>
              </a:rPr>
              <a:t>Costituzione Italiana agli artt. 2-29-30-31</a:t>
            </a:r>
          </a:p>
          <a:p>
            <a:r>
              <a:rPr lang="it-IT" sz="2000" dirty="0">
                <a:latin typeface="Trebuchet MS" panose="020B0603020202020204" pitchFamily="34" charset="0"/>
              </a:rPr>
              <a:t>Dichiarazione Universale dei Diritti Umani all’art. 16 </a:t>
            </a:r>
          </a:p>
          <a:p>
            <a:r>
              <a:rPr lang="it-IT" sz="2000" dirty="0">
                <a:latin typeface="Trebuchet MS" panose="020B0603020202020204" pitchFamily="34" charset="0"/>
              </a:rPr>
              <a:t>Convenzione di New York sui diritti del fanciullo agli artt. 3 e 5</a:t>
            </a:r>
          </a:p>
          <a:p>
            <a:r>
              <a:rPr lang="it-IT" sz="2000" dirty="0">
                <a:latin typeface="Trebuchet MS" panose="020B0603020202020204" pitchFamily="34" charset="0"/>
              </a:rPr>
              <a:t>Carta Fondamentale dei Diritti dell’UE all’art. 9</a:t>
            </a:r>
          </a:p>
          <a:p>
            <a:r>
              <a:rPr lang="it-IT" sz="2000" dirty="0">
                <a:latin typeface="Trebuchet MS" panose="020B0603020202020204" pitchFamily="34" charset="0"/>
              </a:rPr>
              <a:t>La Convenzione europea per la salvaguardia dei diritti dell’uomo e delle libertà fondamentali (CEDU), all’ artt. 8 e 12 </a:t>
            </a:r>
            <a:endParaRPr lang="it-IT" dirty="0">
              <a:latin typeface="Trebuchet MS" panose="020B0603020202020204" pitchFamily="34" charset="0"/>
            </a:endParaRPr>
          </a:p>
        </p:txBody>
      </p:sp>
    </p:spTree>
    <p:extLst>
      <p:ext uri="{BB962C8B-B14F-4D97-AF65-F5344CB8AC3E}">
        <p14:creationId xmlns:p14="http://schemas.microsoft.com/office/powerpoint/2010/main" val="205636109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heel(1)">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heel(1)">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B23B7291-03DF-F2C4-52A2-9AF26235C226}"/>
              </a:ext>
            </a:extLst>
          </p:cNvPr>
          <p:cNvSpPr>
            <a:spLocks noGrp="1"/>
          </p:cNvSpPr>
          <p:nvPr>
            <p:ph type="title"/>
          </p:nvPr>
        </p:nvSpPr>
        <p:spPr>
          <a:xfrm>
            <a:off x="686834" y="1153572"/>
            <a:ext cx="3200400" cy="4461163"/>
          </a:xfrm>
        </p:spPr>
        <p:txBody>
          <a:bodyPr>
            <a:normAutofit/>
          </a:bodyPr>
          <a:lstStyle/>
          <a:p>
            <a:r>
              <a:rPr lang="it-IT" dirty="0">
                <a:solidFill>
                  <a:srgbClr val="FFFFFF"/>
                </a:solidFill>
              </a:rPr>
              <a:t>L’ADOZIONE AI GIORNI</a:t>
            </a:r>
            <a:br>
              <a:rPr lang="it-IT" dirty="0">
                <a:solidFill>
                  <a:srgbClr val="FFFFFF"/>
                </a:solidFill>
              </a:rPr>
            </a:br>
            <a:r>
              <a:rPr lang="it-IT" dirty="0">
                <a:solidFill>
                  <a:srgbClr val="FFFFFF"/>
                </a:solidFill>
              </a:rPr>
              <a:t>D’OGGI</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egnaposto contenuto 2">
            <a:extLst>
              <a:ext uri="{FF2B5EF4-FFF2-40B4-BE49-F238E27FC236}">
                <a16:creationId xmlns:a16="http://schemas.microsoft.com/office/drawing/2014/main" id="{EBAEFB6C-2DAE-36FF-8340-588F181BB21D}"/>
              </a:ext>
            </a:extLst>
          </p:cNvPr>
          <p:cNvSpPr>
            <a:spLocks noGrp="1"/>
          </p:cNvSpPr>
          <p:nvPr>
            <p:ph idx="1"/>
          </p:nvPr>
        </p:nvSpPr>
        <p:spPr>
          <a:xfrm>
            <a:off x="4447308" y="220930"/>
            <a:ext cx="6906491" cy="5956034"/>
          </a:xfrm>
        </p:spPr>
        <p:txBody>
          <a:bodyPr anchor="ctr">
            <a:normAutofit fontScale="85000" lnSpcReduction="20000"/>
          </a:bodyPr>
          <a:lstStyle/>
          <a:p>
            <a:pPr algn="just">
              <a:lnSpc>
                <a:spcPct val="107000"/>
              </a:lnSpc>
              <a:spcAft>
                <a:spcPts val="800"/>
              </a:spcAft>
            </a:pPr>
            <a:r>
              <a:rPr lang="it-IT" sz="1900" kern="0" dirty="0">
                <a:effectLst/>
                <a:latin typeface="Trebuchet MS" panose="020B0603020202020204" pitchFamily="34" charset="0"/>
                <a:ea typeface="Times New Roman" panose="02020603050405020304" pitchFamily="18" charset="0"/>
                <a:cs typeface="Times New Roman" panose="02020603050405020304" pitchFamily="18" charset="0"/>
              </a:rPr>
              <a:t>Attualmente, dunque, l'adozione dei minorenni è disciplinata dalla legge 184 del 1983 (come  modificata dalla legge 149 del 2001) la quale </a:t>
            </a:r>
            <a:r>
              <a:rPr lang="it-IT" sz="1900" kern="0" spc="-3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dispone che “l’adozione fa assumere, al minore adottato, lo stato di figlio nato nel matrimonio degli adottanti, dei quali porta anche il cognome”</a:t>
            </a:r>
            <a:r>
              <a:rPr lang="it-IT" sz="1900" kern="0" spc="-30" dirty="0">
                <a:solidFill>
                  <a:srgbClr val="000000"/>
                </a:solidFill>
                <a:latin typeface="Trebuchet MS" panose="020B0603020202020204" pitchFamily="34" charset="0"/>
                <a:ea typeface="Times New Roman" panose="02020603050405020304" pitchFamily="18" charset="0"/>
                <a:cs typeface="Times New Roman" panose="02020603050405020304" pitchFamily="18" charset="0"/>
              </a:rPr>
              <a:t> m</a:t>
            </a:r>
            <a:r>
              <a:rPr lang="it-IT" sz="1900" kern="0" dirty="0">
                <a:effectLst/>
                <a:latin typeface="Trebuchet MS" panose="020B0603020202020204" pitchFamily="34" charset="0"/>
                <a:ea typeface="Times New Roman" panose="02020603050405020304" pitchFamily="18" charset="0"/>
                <a:cs typeface="Times New Roman" panose="02020603050405020304" pitchFamily="18" charset="0"/>
              </a:rPr>
              <a:t>entre nel Codice Civile è rimasta l'adozione dei maggiorenni, istituto che ha sostituito l'antica adozione ordinaria di cui si è parlato in precedenza e che si perfeziona, come una sorta di "contratto di diritto familiare", con l'accordo tra adottante e adottato.</a:t>
            </a:r>
            <a:endParaRPr lang="it-IT" sz="1900" kern="100" dirty="0">
              <a:effectLst/>
              <a:latin typeface="Trebuchet MS" panose="020B0603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900" kern="0" dirty="0">
                <a:effectLst/>
                <a:latin typeface="Trebuchet MS" panose="020B0603020202020204" pitchFamily="34" charset="0"/>
                <a:ea typeface="Times New Roman" panose="02020603050405020304" pitchFamily="18" charset="0"/>
                <a:cs typeface="Times New Roman" panose="02020603050405020304" pitchFamily="18" charset="0"/>
              </a:rPr>
              <a:t>La competenza a decidere nell'adozione dei maggiorenni spetta al Tribunale nel cui circondario l'adottante ha la sua residenza,  mentre nell'adozione dei minorenni spetta al Tribunale per i Minorenni.</a:t>
            </a:r>
            <a:endParaRPr lang="it-IT" sz="1900" kern="100" dirty="0">
              <a:effectLst/>
              <a:latin typeface="Trebuchet MS" panose="020B0603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1900" kern="0" dirty="0">
                <a:effectLst/>
                <a:latin typeface="Trebuchet MS" panose="020B0603020202020204" pitchFamily="34" charset="0"/>
                <a:ea typeface="Times New Roman" panose="02020603050405020304" pitchFamily="18" charset="0"/>
                <a:cs typeface="Times New Roman" panose="02020603050405020304" pitchFamily="18" charset="0"/>
              </a:rPr>
              <a:t>L’attuale legislazione sull'adozione garantisce il segreto delle origini, salvo </a:t>
            </a:r>
            <a:r>
              <a:rPr lang="it-IT" sz="1900" kern="0" dirty="0">
                <a:latin typeface="Trebuchet MS" panose="020B0603020202020204" pitchFamily="34" charset="0"/>
                <a:ea typeface="Times New Roman" panose="02020603050405020304" pitchFamily="18" charset="0"/>
                <a:cs typeface="Times New Roman" panose="02020603050405020304" pitchFamily="18" charset="0"/>
              </a:rPr>
              <a:t>che</a:t>
            </a:r>
            <a:r>
              <a:rPr lang="it-IT" sz="1900" kern="0" dirty="0">
                <a:effectLst/>
                <a:latin typeface="Trebuchet MS" panose="020B0603020202020204" pitchFamily="34" charset="0"/>
                <a:ea typeface="Times New Roman" panose="02020603050405020304" pitchFamily="18" charset="0"/>
                <a:cs typeface="Times New Roman" panose="02020603050405020304" pitchFamily="18" charset="0"/>
              </a:rPr>
              <a:t> l’Autorità giudiziaria dia  espressa autorizzazione e salva la possibilità per il minore divenuto maggiorenne di chiedere notizie .</a:t>
            </a:r>
            <a:endParaRPr lang="it-IT" sz="1900" kern="100" dirty="0">
              <a:effectLst/>
              <a:latin typeface="Trebuchet MS" panose="020B0603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900" kern="0" dirty="0">
                <a:effectLst/>
                <a:latin typeface="Trebuchet MS" panose="020B0603020202020204" pitchFamily="34" charset="0"/>
                <a:ea typeface="Times New Roman" panose="02020603050405020304" pitchFamily="18" charset="0"/>
                <a:cs typeface="Times New Roman" panose="02020603050405020304" pitchFamily="18" charset="0"/>
              </a:rPr>
              <a:t>La decisione d'adozione, una volta presa dal tribunale, è comunicata ai servizi dello stato civile per essere citata  in margine dell'atto di nascita. Ma, le copie degli atti di stato civile dell’adottato devono essere consegnate con la sola indicazione del suo nuovo nome, senza menzione della paternità o della maternità d'origine,  né dell'annotazione relativa all'adozione. Inoltre, a meno di avere un'autorizzazione espressa del tribunale, gli ufficiali e dipendenti dello stato civile hanno l'obbligo di rifiutare di fornire qualche informazione che possa rivelare l'adozione.</a:t>
            </a:r>
            <a:endParaRPr lang="it-IT" sz="1900" kern="100" dirty="0">
              <a:effectLst/>
              <a:latin typeface="Trebuchet MS" panose="020B060302020202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73801564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F2B66AA1-C762-ACF1-C426-ED9FD7C03014}"/>
              </a:ext>
            </a:extLst>
          </p:cNvPr>
          <p:cNvSpPr>
            <a:spLocks noGrp="1"/>
          </p:cNvSpPr>
          <p:nvPr>
            <p:ph type="title"/>
          </p:nvPr>
        </p:nvSpPr>
        <p:spPr>
          <a:xfrm>
            <a:off x="686834" y="1153572"/>
            <a:ext cx="3200400" cy="4461163"/>
          </a:xfrm>
        </p:spPr>
        <p:txBody>
          <a:bodyPr>
            <a:normAutofit/>
          </a:bodyPr>
          <a:lstStyle/>
          <a:p>
            <a:r>
              <a:rPr lang="it-IT" dirty="0">
                <a:solidFill>
                  <a:srgbClr val="FFFFFF"/>
                </a:solidFill>
              </a:rPr>
              <a:t>I REQUISITI DEGLI ADOTTANTI</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egnaposto contenuto 2">
            <a:extLst>
              <a:ext uri="{FF2B5EF4-FFF2-40B4-BE49-F238E27FC236}">
                <a16:creationId xmlns:a16="http://schemas.microsoft.com/office/drawing/2014/main" id="{15140D21-72F8-2F2C-E1DE-DD75A411220A}"/>
              </a:ext>
            </a:extLst>
          </p:cNvPr>
          <p:cNvSpPr>
            <a:spLocks noGrp="1"/>
          </p:cNvSpPr>
          <p:nvPr>
            <p:ph idx="1"/>
          </p:nvPr>
        </p:nvSpPr>
        <p:spPr>
          <a:xfrm>
            <a:off x="4447308" y="591344"/>
            <a:ext cx="6906491" cy="5585619"/>
          </a:xfrm>
        </p:spPr>
        <p:txBody>
          <a:bodyPr anchor="ctr">
            <a:normAutofit fontScale="92500" lnSpcReduction="20000"/>
          </a:bodyPr>
          <a:lstStyle/>
          <a:p>
            <a:pPr>
              <a:lnSpc>
                <a:spcPct val="107000"/>
              </a:lnSpc>
              <a:spcAft>
                <a:spcPts val="800"/>
              </a:spcAft>
            </a:pPr>
            <a:r>
              <a:rPr lang="it-IT" sz="18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I requisiti fondamentali stabiliti dalla legge italiana, in sintesi, sono i seguenti:</a:t>
            </a:r>
            <a:endParaRPr lang="it-IT" sz="1800" kern="100" dirty="0">
              <a:effectLst/>
              <a:latin typeface="Trebuchet MS" panose="020B0603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sz="18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L’adozione è consentita a coniugi uniti in matrimonio da almeno tre anni. Tra i coniugi non deve sussistere e non deve aver avuto luogo negli ultimi tre anni separazione personale, neppure di fatto. Il periodo dei 3 anni può essere raggiunto computando anche un eventuale periodo di convivenza </a:t>
            </a:r>
            <a:r>
              <a:rPr lang="it-IT" sz="1800" kern="0" dirty="0" err="1">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pre</a:t>
            </a:r>
            <a:r>
              <a:rPr lang="it-IT" sz="18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-matrimoniale </a:t>
            </a:r>
            <a:r>
              <a:rPr lang="it-IT" sz="1800" i="1"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more uxorio.</a:t>
            </a:r>
            <a:endParaRPr lang="it-IT" sz="1800" i="1" kern="100" dirty="0">
              <a:effectLst/>
              <a:latin typeface="Trebuchet MS" panose="020B0603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18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La differenza di età tra gli adottanti e l’adottato deve essere compresa dai 18 ai 45 anni. Uno solo dei due coniugi può avere una differenza di età superiore ai 45 anni, a patto che la sua età non superi i 55 anni.</a:t>
            </a:r>
            <a:endParaRPr lang="it-IT" sz="1800" kern="100" dirty="0">
              <a:effectLst/>
              <a:latin typeface="Trebuchet MS" panose="020B0603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18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Il limite può essere derogato se i coniugi siano genitori di figli anche adottivi dei quali almeno uno sia in età minore, o quando l’adozione riguardi un fratello o una sorella del minore già dagli stessi adottato.</a:t>
            </a:r>
            <a:endParaRPr lang="it-IT" sz="1800" kern="100" dirty="0">
              <a:effectLst/>
              <a:latin typeface="Trebuchet MS" panose="020B0603020202020204" pitchFamily="34" charset="0"/>
              <a:ea typeface="Calibri" panose="020F0502020204030204" pitchFamily="34" charset="0"/>
              <a:cs typeface="Times New Roman" panose="02020603050405020304" pitchFamily="18" charset="0"/>
            </a:endParaRPr>
          </a:p>
          <a:p>
            <a:r>
              <a:rPr lang="it-IT" sz="18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Gli adottanti devono essere affettivamente idonei ad educare, istruire e mantenere i minori che intendono adottare. Questo punto viene verificato dal Tribunale per i minorenni di competenza, tramite i servizi socio-assistenziali degli Enti locali.</a:t>
            </a:r>
            <a:endParaRPr lang="it-IT" dirty="0">
              <a:latin typeface="Trebuchet MS" panose="020B0603020202020204" pitchFamily="34" charset="0"/>
            </a:endParaRPr>
          </a:p>
        </p:txBody>
      </p:sp>
    </p:spTree>
    <p:extLst>
      <p:ext uri="{BB962C8B-B14F-4D97-AF65-F5344CB8AC3E}">
        <p14:creationId xmlns:p14="http://schemas.microsoft.com/office/powerpoint/2010/main" val="157585423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TotalTime>
  <Words>1523</Words>
  <Application>Microsoft Office PowerPoint</Application>
  <PresentationFormat>Widescreen</PresentationFormat>
  <Paragraphs>50</Paragraphs>
  <Slides>10</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10</vt:i4>
      </vt:variant>
    </vt:vector>
  </HeadingPairs>
  <TitlesOfParts>
    <vt:vector size="16" baseType="lpstr">
      <vt:lpstr>Arial</vt:lpstr>
      <vt:lpstr>Calibri</vt:lpstr>
      <vt:lpstr>Calibri Light</vt:lpstr>
      <vt:lpstr>Merriweather</vt:lpstr>
      <vt:lpstr>Trebuchet MS</vt:lpstr>
      <vt:lpstr>Tema di Office</vt:lpstr>
      <vt:lpstr>APPROFONDIMENTO NORMATIVO</vt:lpstr>
      <vt:lpstr>LE ORIGINI  DELLA ADOZIONE</vt:lpstr>
      <vt:lpstr>DOPO LA CONVENZIONE DI STRASBURGO</vt:lpstr>
      <vt:lpstr>Presentazione standard di PowerPoint</vt:lpstr>
      <vt:lpstr>IL PRIMO CODICE CIVILE ED IL DIRITTO NOBILIARE</vt:lpstr>
      <vt:lpstr>IL CONCILIO  VATICANO II E LA CONVENZIONE DELL’AJA</vt:lpstr>
      <vt:lpstr>IL DIRITTO AD UNA FAMIGLIA</vt:lpstr>
      <vt:lpstr>L’ADOZIONE AI GIORNI D’OGGI</vt:lpstr>
      <vt:lpstr>I REQUISITI DEGLI ADOTTANTI</vt:lpstr>
      <vt:lpstr>LE PROCEDURE PER ADOTTARE</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APPROFONDIMENTO NORMATIVO</dc:title>
  <dc:creator>Alunno6</dc:creator>
  <cp:lastModifiedBy>Felicia Elisabetta Minniti</cp:lastModifiedBy>
  <cp:revision>4</cp:revision>
  <dcterms:created xsi:type="dcterms:W3CDTF">2023-03-15T10:08:32Z</dcterms:created>
  <dcterms:modified xsi:type="dcterms:W3CDTF">2023-03-15T12:22:31Z</dcterms:modified>
</cp:coreProperties>
</file>