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Oswald"/>
      <p:regular r:id="rId22"/>
      <p:bold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swald-regular.fntdata"/><Relationship Id="rId21" Type="http://schemas.openxmlformats.org/officeDocument/2006/relationships/slide" Target="slides/slide15.xml"/><Relationship Id="rId24" Type="http://schemas.openxmlformats.org/officeDocument/2006/relationships/font" Target="fonts/Merriweather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08b52659c_2_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08b52659c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f530b3e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f530b3e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f530b3e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f530b3e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f530b3e8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f530b3e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f530b3e8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f530b3e8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f530b3e8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f530b3e8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f530b3e8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f530b3e8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aa1d57e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aa1d57e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08b52659c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08b52659c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08b52659c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08b52659c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08b52659c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08b52659c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3bf06eab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3bf06ea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3bf06ea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3bf06ea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3bf06ea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3bf06ea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7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8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22.jp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Relationship Id="rId5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ahoot.it/challenge/08782782?challenge-id=e3af8fe9-588d-400d-b292-b4fec84de448_1653040931331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492150" y="2115700"/>
            <a:ext cx="8520600" cy="768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727">
                <a:latin typeface="Oswald"/>
                <a:ea typeface="Oswald"/>
                <a:cs typeface="Oswald"/>
                <a:sym typeface="Oswald"/>
              </a:rPr>
              <a:t>Lezioni di Costituzione</a:t>
            </a:r>
            <a:r>
              <a:rPr b="1" lang="it" sz="4000">
                <a:latin typeface="Oswald"/>
                <a:ea typeface="Oswald"/>
                <a:cs typeface="Oswald"/>
                <a:sym typeface="Oswald"/>
              </a:rPr>
              <a:t> </a:t>
            </a:r>
            <a:endParaRPr b="1" sz="4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175" y="292275"/>
            <a:ext cx="4175648" cy="1488350"/>
          </a:xfrm>
          <a:prstGeom prst="rect">
            <a:avLst/>
          </a:prstGeom>
          <a:noFill/>
          <a:ln cap="flat" cmpd="tri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3080000" dist="123825">
              <a:srgbClr val="FF0000">
                <a:alpha val="50000"/>
              </a:srgbClr>
            </a:outerShdw>
          </a:effectLst>
        </p:spPr>
      </p:pic>
      <p:sp>
        <p:nvSpPr>
          <p:cNvPr id="101" name="Google Shape;101;p25"/>
          <p:cNvSpPr txBox="1"/>
          <p:nvPr/>
        </p:nvSpPr>
        <p:spPr>
          <a:xfrm>
            <a:off x="1684350" y="2944275"/>
            <a:ext cx="6136200" cy="738900"/>
          </a:xfrm>
          <a:prstGeom prst="rect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  <a:effectLst>
            <a:outerShdw blurRad="214313" rotWithShape="0" algn="bl" dir="5400000" dist="14287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3600" u="sng">
                <a:solidFill>
                  <a:srgbClr val="38761D"/>
                </a:solidFill>
              </a:rPr>
              <a:t> </a:t>
            </a:r>
            <a:r>
              <a:rPr b="1" i="1" lang="it" sz="3600" u="sng">
                <a:solidFill>
                  <a:srgbClr val="38761D"/>
                </a:solidFill>
              </a:rPr>
              <a:t>IL COSTI</a:t>
            </a:r>
            <a:r>
              <a:rPr b="1" i="1" lang="it" sz="3600" u="sng">
                <a:solidFill>
                  <a:schemeClr val="lt1"/>
                </a:solidFill>
              </a:rPr>
              <a:t>TUZIO</a:t>
            </a:r>
            <a:r>
              <a:rPr b="1" i="1" lang="it" sz="3600" u="sng">
                <a:solidFill>
                  <a:srgbClr val="FF0000"/>
                </a:solidFill>
              </a:rPr>
              <a:t>NOMETRO</a:t>
            </a:r>
            <a:endParaRPr b="1" i="1" sz="3600" u="sng">
              <a:solidFill>
                <a:srgbClr val="FF0000"/>
              </a:solidFill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1684350" y="4341400"/>
            <a:ext cx="57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3088125" y="4083600"/>
            <a:ext cx="3729775" cy="768300"/>
          </a:xfrm>
          <a:prstGeom prst="flowChartPunchedTap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200">
                <a:solidFill>
                  <a:srgbClr val="FF0000"/>
                </a:solidFill>
              </a:rPr>
              <a:t>anno scolastico 2021-2022</a:t>
            </a:r>
            <a:endParaRPr i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FEBBRAIO 2022</a:t>
            </a:r>
            <a:endParaRPr b="1"/>
          </a:p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4488275" y="1535250"/>
            <a:ext cx="42603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Divisi in gruppi, a</a:t>
            </a:r>
            <a:r>
              <a:rPr lang="it" sz="2000"/>
              <a:t>bbiamo deciso quali prodotti elaborare per ciascun articolo, avendo cura di scegliere per ognuno di essi una diversa modalità di presentazione (video, disegno, foto, collage, meme, tik tok..).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25" y="1230375"/>
            <a:ext cx="3143550" cy="3738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3860000" dist="1333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FEBBRAIO 2022</a:t>
            </a:r>
            <a:endParaRPr b="1"/>
          </a:p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371525" y="2122513"/>
            <a:ext cx="3707400" cy="14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/>
              <a:t>Stabiliti i compiti e attribuiti i ruoli, ci siamo messi all’opera per elaborare i nostri prodotti. </a:t>
            </a:r>
            <a:r>
              <a:rPr lang="it" sz="2000"/>
              <a:t> </a:t>
            </a:r>
            <a:endParaRPr sz="2000"/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300" y="1170125"/>
            <a:ext cx="4485299" cy="3363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120000" dist="2190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311700" y="229725"/>
            <a:ext cx="5489700" cy="1181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/>
              <a:t>MARZO 2022</a:t>
            </a:r>
            <a:endParaRPr b="1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Eccoci all’opera…</a:t>
            </a:r>
            <a:endParaRPr b="1" sz="2000"/>
          </a:p>
        </p:txBody>
      </p:sp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311700" y="1339700"/>
            <a:ext cx="2882100" cy="30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Preparazione per realizzare la foto relativa all’articolo 37 sulla tutela del lavoro femminile.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/>
              <a:t>CLASSE 2</a:t>
            </a:r>
            <a:r>
              <a:rPr baseline="30000" lang="it" sz="2000"/>
              <a:t>a</a:t>
            </a:r>
            <a:r>
              <a:rPr lang="it" sz="2000"/>
              <a:t>F</a:t>
            </a:r>
            <a:endParaRPr sz="2000"/>
          </a:p>
        </p:txBody>
      </p:sp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675" y="119575"/>
            <a:ext cx="2371523" cy="2371523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8700000" dist="295275">
              <a:srgbClr val="000000">
                <a:alpha val="50000"/>
              </a:srgbClr>
            </a:outerShdw>
          </a:effectLst>
        </p:spPr>
      </p:pic>
      <p:pic>
        <p:nvPicPr>
          <p:cNvPr id="183" name="Google Shape;18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700" y="1901900"/>
            <a:ext cx="2447124" cy="24471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380000" dist="15240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5950" y="2691350"/>
            <a:ext cx="2371523" cy="2371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2120000" dist="2381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3526750" y="80225"/>
            <a:ext cx="48789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MARZO 2022</a:t>
            </a:r>
            <a:endParaRPr b="1"/>
          </a:p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3419100" y="734425"/>
            <a:ext cx="5423400" cy="1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/>
              <a:t>La classe 2</a:t>
            </a:r>
            <a:r>
              <a:rPr baseline="30000" lang="it" sz="2000"/>
              <a:t>a</a:t>
            </a:r>
            <a:r>
              <a:rPr lang="it" sz="2000"/>
              <a:t>C impegnata nella realizzazione del meme dell’articolo 13, dello spot dell’articolo 16 e del video dell’articolo 21. </a:t>
            </a:r>
            <a:endParaRPr sz="2000"/>
          </a:p>
        </p:txBody>
      </p:sp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016" y="2300250"/>
            <a:ext cx="2018607" cy="2647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200000" dist="295275">
              <a:srgbClr val="000000">
                <a:alpha val="50000"/>
              </a:srgbClr>
            </a:outerShdw>
          </a:effectLst>
        </p:spPr>
      </p:pic>
      <p:pic>
        <p:nvPicPr>
          <p:cNvPr id="192" name="Google Shape;19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9900" y="2300250"/>
            <a:ext cx="1985898" cy="2647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200000" dist="295275">
              <a:srgbClr val="000000">
                <a:alpha val="50000"/>
              </a:srgbClr>
            </a:outerShdw>
          </a:effectLst>
        </p:spPr>
      </p:pic>
      <p:pic>
        <p:nvPicPr>
          <p:cNvPr id="193" name="Google Shape;19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000" y="189300"/>
            <a:ext cx="2341852" cy="1976354"/>
          </a:xfrm>
          <a:prstGeom prst="rect">
            <a:avLst/>
          </a:prstGeom>
          <a:noFill/>
          <a:ln>
            <a:noFill/>
          </a:ln>
          <a:effectLst>
            <a:outerShdw blurRad="314325" rotWithShape="0" algn="bl" dir="5400000" dist="228600">
              <a:srgbClr val="000000">
                <a:alpha val="50000"/>
              </a:srgbClr>
            </a:outerShdw>
          </a:effectLst>
        </p:spPr>
      </p:pic>
      <p:pic>
        <p:nvPicPr>
          <p:cNvPr id="194" name="Google Shape;19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8459" y="2300250"/>
            <a:ext cx="1985891" cy="26478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200000" dist="2952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311700" y="445025"/>
            <a:ext cx="30855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MARZO 2022</a:t>
            </a:r>
            <a:endParaRPr b="1"/>
          </a:p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311700" y="1106125"/>
            <a:ext cx="3180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/>
              <a:t>La classe 2</a:t>
            </a:r>
            <a:r>
              <a:rPr baseline="30000" lang="it" sz="2000"/>
              <a:t>a</a:t>
            </a:r>
            <a:r>
              <a:rPr lang="it" sz="2000"/>
              <a:t>A in attività!</a:t>
            </a:r>
            <a:endParaRPr sz="200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875" y="167463"/>
            <a:ext cx="3270374" cy="2452775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10860000" dist="1333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99" y="1901900"/>
            <a:ext cx="2350451" cy="3133924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10860000" dist="1333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9" y="2760688"/>
            <a:ext cx="4078467" cy="2218463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10860000" dist="1333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MARZO 2022</a:t>
            </a:r>
            <a:endParaRPr b="1"/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900" y="1170125"/>
            <a:ext cx="4604698" cy="345352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/>
          <p:nvPr/>
        </p:nvSpPr>
        <p:spPr>
          <a:xfrm>
            <a:off x="772025" y="1413700"/>
            <a:ext cx="2526660" cy="261684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800">
                <a:solidFill>
                  <a:schemeClr val="dk2"/>
                </a:solidFill>
              </a:rPr>
              <a:t>E’ i</a:t>
            </a:r>
            <a:r>
              <a:rPr i="1" lang="it" sz="1800">
                <a:solidFill>
                  <a:schemeClr val="dk2"/>
                </a:solidFill>
              </a:rPr>
              <a:t>n fase di elaborazione il nostro kahoot!</a:t>
            </a:r>
            <a:endParaRPr i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0" y="143550"/>
            <a:ext cx="8520600" cy="2057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650">
                <a:solidFill>
                  <a:srgbClr val="0000FF"/>
                </a:solidFill>
              </a:rPr>
              <a:t>“Lezioni di Costituzione” è un progetto presente nel PTOF della nostra scuola da diversi anni. </a:t>
            </a:r>
            <a:endParaRPr i="1" sz="265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650">
                <a:solidFill>
                  <a:srgbClr val="0000FF"/>
                </a:solidFill>
              </a:rPr>
              <a:t>Ogni volta proviamo a sperimentare nuove modalità. Quest’anno abbiamo pensato a qualcosa di divertente, accattivante e alternativo.</a:t>
            </a:r>
            <a:r>
              <a:rPr i="1" lang="it" sz="3000">
                <a:solidFill>
                  <a:srgbClr val="0000FF"/>
                </a:solidFill>
              </a:rPr>
              <a:t> </a:t>
            </a:r>
            <a:endParaRPr i="1" sz="3000">
              <a:solidFill>
                <a:srgbClr val="0000FF"/>
              </a:solidFill>
            </a:endParaRPr>
          </a:p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107650" y="2390475"/>
            <a:ext cx="9036300" cy="27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2370">
                <a:solidFill>
                  <a:srgbClr val="741B47"/>
                </a:solidFill>
              </a:rPr>
              <a:t>Allora cosa fare?</a:t>
            </a:r>
            <a:endParaRPr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2370">
                <a:solidFill>
                  <a:srgbClr val="741B47"/>
                </a:solidFill>
              </a:rPr>
              <a:t> </a:t>
            </a:r>
            <a:endParaRPr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it" sz="3183">
                <a:solidFill>
                  <a:srgbClr val="FF0000"/>
                </a:solidFill>
              </a:rPr>
              <a:t>UN GIOCO!!!!</a:t>
            </a:r>
            <a:endParaRPr b="1" sz="3183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it" sz="2370">
                <a:solidFill>
                  <a:srgbClr val="741B47"/>
                </a:solidFill>
              </a:rPr>
              <a:t>Un gioco realizzato dagli studenti per gli studenti!</a:t>
            </a:r>
            <a:endParaRPr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it" sz="2370">
                <a:solidFill>
                  <a:srgbClr val="741B47"/>
                </a:solidFill>
              </a:rPr>
              <a:t>Vai alla pagina successiva, segui la freccia e inizia a giocare!</a:t>
            </a:r>
            <a:endParaRPr b="1"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37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370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4105300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Gioca a "IL COSTITUZIONOMETRO"!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4033750" y="2593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150" y="175275"/>
            <a:ext cx="2897823" cy="3584598"/>
          </a:xfrm>
          <a:prstGeom prst="rect">
            <a:avLst/>
          </a:prstGeom>
          <a:noFill/>
          <a:ln cap="flat" cmpd="tri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9480000" dist="295275">
              <a:srgbClr val="000000">
                <a:alpha val="50000"/>
              </a:srgbClr>
            </a:outerShdw>
          </a:effectLst>
        </p:spPr>
      </p:pic>
      <p:sp>
        <p:nvSpPr>
          <p:cNvPr id="117" name="Google Shape;117;p27"/>
          <p:cNvSpPr/>
          <p:nvPr/>
        </p:nvSpPr>
        <p:spPr>
          <a:xfrm>
            <a:off x="1162800" y="343475"/>
            <a:ext cx="3873000" cy="3416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sq" cmpd="sng" w="114300">
            <a:solidFill>
              <a:srgbClr val="FF0000"/>
            </a:solidFill>
            <a:prstDash val="solid"/>
            <a:bevel/>
            <a:headEnd len="sm" w="sm" type="none"/>
            <a:tailEnd len="sm" w="sm" type="none"/>
          </a:ln>
          <a:effectLst>
            <a:outerShdw blurRad="57150" rotWithShape="0" algn="bl" dir="5400000" dist="1905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Misura la tua conoscenza della Costituzione </a:t>
            </a:r>
            <a:endParaRPr b="1" i="1" sz="17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e verifica che tipo di cittadino sei!</a:t>
            </a:r>
            <a:r>
              <a:rPr b="1" i="1" lang="it" sz="1700">
                <a:solidFill>
                  <a:srgbClr val="FF0000"/>
                </a:solidFill>
              </a:rPr>
              <a:t> </a:t>
            </a:r>
            <a:endParaRPr b="1" i="1"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100">
                <a:solidFill>
                  <a:srgbClr val="FF0000"/>
                </a:solidFill>
              </a:rPr>
              <a:t>GIOCA </a:t>
            </a:r>
            <a:endParaRPr b="1" i="1" sz="2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100">
                <a:solidFill>
                  <a:srgbClr val="FF0000"/>
                </a:solidFill>
              </a:rPr>
              <a:t>CON NOI!!</a:t>
            </a:r>
            <a:endParaRPr b="1" i="1" sz="2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351800" y="304675"/>
            <a:ext cx="85398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La pagella del cittadino…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750" y="1885838"/>
            <a:ext cx="1233227" cy="17546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840000" dist="200025">
              <a:srgbClr val="000000">
                <a:alpha val="50000"/>
              </a:srgbClr>
            </a:outerShdw>
          </a:effectLst>
        </p:spPr>
      </p:pic>
      <p:pic>
        <p:nvPicPr>
          <p:cNvPr id="124" name="Google Shape;1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00" y="1106125"/>
            <a:ext cx="6188698" cy="365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Il riconoscimento… 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30" name="Google Shape;1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975" y="1191775"/>
            <a:ext cx="6116050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650" y="2064750"/>
            <a:ext cx="1153024" cy="17546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809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idx="1" type="subTitle"/>
          </p:nvPr>
        </p:nvSpPr>
        <p:spPr>
          <a:xfrm>
            <a:off x="526075" y="1874250"/>
            <a:ext cx="8520600" cy="86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000">
                <a:latin typeface="Oswald"/>
                <a:ea typeface="Oswald"/>
                <a:cs typeface="Oswald"/>
                <a:sym typeface="Oswald"/>
              </a:rPr>
              <a:t>Lezioni di Costituzione </a:t>
            </a:r>
            <a:endParaRPr b="1" sz="4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000">
                <a:latin typeface="Oswald"/>
                <a:ea typeface="Oswald"/>
                <a:cs typeface="Oswald"/>
                <a:sym typeface="Oswald"/>
              </a:rPr>
              <a:t>a.s. 2021-2022</a:t>
            </a:r>
            <a:endParaRPr b="1"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175" y="292275"/>
            <a:ext cx="4175648" cy="1488350"/>
          </a:xfrm>
          <a:prstGeom prst="rect">
            <a:avLst/>
          </a:prstGeom>
          <a:noFill/>
          <a:ln cap="flat" cmpd="tri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13080000" dist="123825">
              <a:srgbClr val="FF0000">
                <a:alpha val="50000"/>
              </a:srgbClr>
            </a:outerShdw>
          </a:effectLst>
        </p:spPr>
      </p:pic>
      <p:sp>
        <p:nvSpPr>
          <p:cNvPr id="138" name="Google Shape;138;p30"/>
          <p:cNvSpPr txBox="1"/>
          <p:nvPr/>
        </p:nvSpPr>
        <p:spPr>
          <a:xfrm>
            <a:off x="1684350" y="2944275"/>
            <a:ext cx="6136200" cy="738900"/>
          </a:xfrm>
          <a:prstGeom prst="rect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  <a:effectLst>
            <a:outerShdw blurRad="214313" rotWithShape="0" algn="bl" dir="5400000" dist="14287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3600" u="sng">
                <a:solidFill>
                  <a:srgbClr val="38761D"/>
                </a:solidFill>
              </a:rPr>
              <a:t> </a:t>
            </a:r>
            <a:r>
              <a:rPr b="1" i="1" lang="it" sz="3600" u="sng">
                <a:solidFill>
                  <a:srgbClr val="38761D"/>
                </a:solidFill>
              </a:rPr>
              <a:t>IL COSTI</a:t>
            </a:r>
            <a:r>
              <a:rPr b="1" i="1" lang="it" sz="3600" u="sng">
                <a:solidFill>
                  <a:schemeClr val="lt1"/>
                </a:solidFill>
              </a:rPr>
              <a:t>TUZIO</a:t>
            </a:r>
            <a:r>
              <a:rPr b="1" i="1" lang="it" sz="3600" u="sng">
                <a:solidFill>
                  <a:srgbClr val="FF0000"/>
                </a:solidFill>
              </a:rPr>
              <a:t>NOMETRO</a:t>
            </a:r>
            <a:endParaRPr b="1" i="1" sz="3600" u="sng">
              <a:solidFill>
                <a:srgbClr val="FF0000"/>
              </a:solidFill>
            </a:endParaRPr>
          </a:p>
        </p:txBody>
      </p:sp>
      <p:sp>
        <p:nvSpPr>
          <p:cNvPr id="139" name="Google Shape;139;p30"/>
          <p:cNvSpPr txBox="1"/>
          <p:nvPr/>
        </p:nvSpPr>
        <p:spPr>
          <a:xfrm>
            <a:off x="1684350" y="4341400"/>
            <a:ext cx="57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0"/>
          <p:cNvSpPr/>
          <p:nvPr/>
        </p:nvSpPr>
        <p:spPr>
          <a:xfrm>
            <a:off x="3088125" y="4083600"/>
            <a:ext cx="3729775" cy="768300"/>
          </a:xfrm>
          <a:prstGeom prst="flowChartPunchedTap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200">
                <a:solidFill>
                  <a:srgbClr val="FF0000"/>
                </a:solidFill>
              </a:rPr>
              <a:t>DIARIO DEI LAVORI</a:t>
            </a:r>
            <a:endParaRPr i="1"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7-8 GENNAIO 2022</a:t>
            </a:r>
            <a:endParaRPr b="1"/>
          </a:p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11700" y="1937775"/>
            <a:ext cx="2415600" cy="2835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/>
              <a:t>I docenti referenti del progetto hanno esposto il percorso a tutte le sette classi partecipanti, illustrandone le finalità e le diverse tappe del lavoro.</a:t>
            </a:r>
            <a:endParaRPr sz="2000"/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525" y="1937775"/>
            <a:ext cx="5834674" cy="28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10-15 GENNAIO 2022</a:t>
            </a:r>
            <a:endParaRPr b="1"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4572000" y="1152475"/>
            <a:ext cx="42603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/>
              <a:t>Ciascuna classe ha svolto lezioni di approfondimento sulla Costituzione in generale e, in particolar modo, sugli articoli assegnati attraverso lezioni interattive col docente di diritto e </a:t>
            </a:r>
            <a:r>
              <a:rPr lang="it" sz="2000"/>
              <a:t>attività</a:t>
            </a:r>
            <a:r>
              <a:rPr lang="it" sz="2000"/>
              <a:t> di studio e ricerca personale e di gruppo.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625" y="1152550"/>
            <a:ext cx="2936375" cy="38209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420000" dist="1905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dbl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17-29 GENNAIO 2022</a:t>
            </a:r>
            <a:endParaRPr b="1"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119625" y="1672500"/>
            <a:ext cx="3038400" cy="31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/>
              <a:t>Ogni classe ha partecipato a due lezioni sulla Costituzione con esperti dell’Associazione Papa Giovanni XXIII di Reggio Emilia, che ci hanno fornito spunti di riflessione e proposto momenti di confronto. </a:t>
            </a:r>
            <a:endParaRPr sz="2000"/>
          </a:p>
        </p:txBody>
      </p:sp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675" y="1672500"/>
            <a:ext cx="5715875" cy="27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